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256" r:id="rId2"/>
    <p:sldId id="257" r:id="rId3"/>
    <p:sldId id="258" r:id="rId4"/>
    <p:sldId id="259" r:id="rId5"/>
    <p:sldId id="260" r:id="rId6"/>
    <p:sldId id="280" r:id="rId31"/>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9" r:id="rId30"/>
    <p:sldId id="278" r:id="rId24"/>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82" d="100"/>
          <a:sy n="82" d="100"/>
        </p:scale>
        <p:origin x="691"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4.xml"/><Relationship Id="rId25" Type="http://schemas.openxmlformats.org/officeDocument/2006/relationships/notesMaster" Target="notesMasters/notesMaster1.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 Id="rId30" Type="http://schemas.openxmlformats.org/officeDocument/2006/relationships/slide" Target="slides/slide23.xml"/><Relationship Id="rId31" Type="http://schemas.openxmlformats.org/officeDocument/2006/relationships/slide" Target="slides/slide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226503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0.png"/><Relationship Id="rId4" Type="http://schemas.openxmlformats.org/officeDocument/2006/relationships/hyperlink" Target="https://1pm.dk/portfolio-management" TargetMode="External"/><Relationship Id="rId5" Type="http://schemas.openxmlformats.org/officeDocument/2006/relationships/hyperlink" Target="https://1pm.dk/quick-guides/use-portfolio-overview"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1.png"/><Relationship Id="rId4" Type="http://schemas.openxmlformats.org/officeDocument/2006/relationships/hyperlink" Target="https://1pm.dk/portfolio-management" TargetMode="External"/><Relationship Id="rId5" Type="http://schemas.openxmlformats.org/officeDocument/2006/relationships/hyperlink" Target="https://1pm.dk/quick-guides/use-portfolio-overview"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2.png"/><Relationship Id="rId4" Type="http://schemas.openxmlformats.org/officeDocument/2006/relationships/hyperlink" Target="https://1pm.dk/portfolio-management" TargetMode="External"/><Relationship Id="rId5" Type="http://schemas.openxmlformats.org/officeDocument/2006/relationships/hyperlink" Target="https://1pm.dk/quick-guides/use-portfolio-overview"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3.png"/><Relationship Id="rId4" Type="http://schemas.openxmlformats.org/officeDocument/2006/relationships/hyperlink" Target="https://1pm.dk/project-management" TargetMode="External"/><Relationship Id="rId5" Type="http://schemas.openxmlformats.org/officeDocument/2006/relationships/hyperlink" Target="https://1pm.dk/quick-guides/build-master-plan"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4.png"/><Relationship Id="rId4" Type="http://schemas.openxmlformats.org/officeDocument/2006/relationships/hyperlink" Target="https://1pm.dk/governance" TargetMode="External"/><Relationship Id="rId5" Type="http://schemas.openxmlformats.org/officeDocument/2006/relationships/hyperlink" Target="https://1pm.dk/quick-guides/process-resource-requests"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5.png"/><Relationship Id="rId4" Type="http://schemas.openxmlformats.org/officeDocument/2006/relationships/hyperlink" Target="https://1pm.dk/ai-support" TargetMode="External"/><Relationship Id="rId5" Type="http://schemas.openxmlformats.org/officeDocument/2006/relationships/hyperlink" Target="https://1pm.dk/quick-guides/create-project-with-ai"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1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6F8FB"/>
        </a:solidFill>
        <a:effectLst/>
      </p:bgPr>
    </p:bg>
    <p:spTree>
      <p:nvGrpSpPr>
        <p:cNvPr id="1" name=""/>
        <p:cNvGrpSpPr/>
        <p:nvPr/>
      </p:nvGrpSpPr>
      <p:grpSpPr>
        <a:xfrm>
          <a:off x="0" y="0"/>
          <a:ext cx="0" cy="0"/>
          <a:chOff x="0" y="0"/>
          <a:chExt cx="0" cy="0"/>
        </a:xfrm>
      </p:grpSpPr>
      <p:sp>
        <p:nvSpPr>
          <p:cNvPr id="2" name="Text 0"/>
          <p:cNvSpPr/>
          <p:nvPr/>
        </p:nvSpPr>
        <p:spPr>
          <a:xfrm>
            <a:off x="640080" y="292608"/>
            <a:ext cx="8229600" cy="256032"/>
          </a:xfrm>
          <a:prstGeom prst="rect">
            <a:avLst/>
          </a:prstGeom>
          <a:noFill/>
          <a:ln/>
        </p:spPr>
        <p:txBody>
          <a:bodyPr wrap="square" lIns="0" tIns="0" rIns="0" bIns="0" rtlCol="0" anchor="ctr"/>
          <a:lstStyle/>
          <a:p>
            <a:pPr marL="0" indent="0">
              <a:buNone/>
            </a:pPr>
            <a:r>
              <a:rPr lang="en-US" sz="900" b="1" kern="0" spc="40" dirty="0">
                <a:solidFill>
                  <a:srgbClr val="6B8F00"/>
                </a:solidFill>
                <a:latin typeface="Calibri" pitchFamily="34" charset="0"/>
                <a:ea typeface="Calibri" pitchFamily="34" charset="-122"/>
                <a:cs typeface="Calibri" pitchFamily="34" charset="-120"/>
              </a:rPr>
              <a:t>1 · Introduction</a:t>
            </a:r>
            <a:r>
              <a:rPr lang="en-US" sz="900" dirty="0">
                <a:solidFill>
                  <a:srgbClr val="000000"/>
                </a:solidFill>
              </a:rPr>
              <a:t>    </a:t>
            </a:r>
            <a:r>
              <a:rPr lang="en-US" sz="900" kern="0" spc="40" dirty="0">
                <a:solidFill>
                  <a:srgbClr val="AAB2C2"/>
                </a:solidFill>
                <a:latin typeface="Calibri" pitchFamily="34" charset="0"/>
                <a:ea typeface="Calibri" pitchFamily="34" charset="-122"/>
                <a:cs typeface="Calibri" pitchFamily="34" charset="-120"/>
              </a:rPr>
              <a:t>2 · Why 1PM</a:t>
            </a:r>
            <a:r>
              <a:rPr lang="en-US" sz="900" dirty="0">
                <a:solidFill>
                  <a:srgbClr val="000000"/>
                </a:solidFill>
              </a:rPr>
              <a:t>    </a:t>
            </a:r>
            <a:r>
              <a:rPr lang="en-US" sz="900" kern="0" spc="40" dirty="0">
                <a:solidFill>
                  <a:srgbClr val="AAB2C2"/>
                </a:solidFill>
                <a:latin typeface="Calibri" pitchFamily="34" charset="0"/>
                <a:ea typeface="Calibri" pitchFamily="34" charset="-122"/>
                <a:cs typeface="Calibri" pitchFamily="34" charset="-120"/>
              </a:rPr>
              <a:t>3 · Product tour</a:t>
            </a:r>
            <a:r>
              <a:rPr lang="en-US" sz="900" dirty="0">
                <a:solidFill>
                  <a:srgbClr val="000000"/>
                </a:solidFill>
              </a:rPr>
              <a:t>    </a:t>
            </a:r>
            <a:r>
              <a:rPr lang="en-US" sz="900" kern="0" spc="40" dirty="0">
                <a:solidFill>
                  <a:srgbClr val="AAB2C2"/>
                </a:solidFill>
                <a:latin typeface="Calibri" pitchFamily="34" charset="0"/>
                <a:ea typeface="Calibri" pitchFamily="34" charset="-122"/>
                <a:cs typeface="Calibri" pitchFamily="34" charset="-120"/>
              </a:rPr>
              <a:t>4 · Get started</a:t>
            </a:r>
            <a:endParaRPr lang="en-US" sz="900" dirty="0"/>
          </a:p>
        </p:txBody>
      </p:sp>
      <p:sp>
        <p:nvSpPr>
          <p:cNvPr id="3" name="Shape 1"/>
          <p:cNvSpPr/>
          <p:nvPr/>
        </p:nvSpPr>
        <p:spPr>
          <a:xfrm>
            <a:off x="640080" y="603504"/>
            <a:ext cx="10927080" cy="0"/>
          </a:xfrm>
          <a:prstGeom prst="line">
            <a:avLst/>
          </a:prstGeom>
          <a:noFill/>
          <a:ln w="9525">
            <a:solidFill>
              <a:srgbClr val="E5E9F1"/>
            </a:solidFill>
            <a:prstDash val="solid"/>
          </a:ln>
        </p:spPr>
        <p:txBody>
          <a:bodyPr/>
          <a:lstStyle/>
          <a:p>
            <a:endParaRPr lang="da-DK"/>
          </a:p>
        </p:txBody>
      </p:sp>
      <p:sp>
        <p:nvSpPr>
          <p:cNvPr id="4" name="Text 2"/>
          <p:cNvSpPr/>
          <p:nvPr/>
        </p:nvSpPr>
        <p:spPr>
          <a:xfrm>
            <a:off x="640080" y="777240"/>
            <a:ext cx="7315200" cy="256032"/>
          </a:xfrm>
          <a:prstGeom prst="rect">
            <a:avLst/>
          </a:prstGeom>
          <a:noFill/>
          <a:ln/>
        </p:spPr>
        <p:txBody>
          <a:bodyPr wrap="square" lIns="0" tIns="0" rIns="0" bIns="0" rtlCol="0" anchor="ctr"/>
          <a:lstStyle/>
          <a:p>
            <a:pPr marL="0" indent="0">
              <a:buNone/>
            </a:pPr>
            <a:r>
              <a:rPr lang="en-US" sz="1050" b="1" kern="0" spc="160" dirty="0">
                <a:solidFill>
                  <a:srgbClr val="6B8F00"/>
                </a:solidFill>
                <a:latin typeface="Calibri" pitchFamily="34" charset="0"/>
                <a:ea typeface="Calibri" pitchFamily="34" charset="-122"/>
                <a:cs typeface="Calibri" pitchFamily="34" charset="-120"/>
              </a:rPr>
              <a:t>CONNECTED PPM</a:t>
            </a:r>
            <a:endParaRPr lang="en-US" sz="1050" dirty="0"/>
          </a:p>
        </p:txBody>
      </p:sp>
      <p:sp>
        <p:nvSpPr>
          <p:cNvPr id="5" name="Text 3"/>
          <p:cNvSpPr/>
          <p:nvPr/>
        </p:nvSpPr>
        <p:spPr>
          <a:xfrm>
            <a:off x="640080" y="1115568"/>
            <a:ext cx="5029200" cy="1554480"/>
          </a:xfrm>
          <a:prstGeom prst="rect">
            <a:avLst/>
          </a:prstGeom>
          <a:noFill/>
          <a:ln/>
        </p:spPr>
        <p:txBody>
          <a:bodyPr wrap="square" lIns="0" tIns="0" rIns="0" bIns="0" rtlCol="0" anchor="ctr"/>
          <a:lstStyle/>
          <a:p>
            <a:pPr marL="0" indent="0">
              <a:lnSpc>
                <a:spcPct val="108000"/>
              </a:lnSpc>
              <a:buNone/>
            </a:pPr>
            <a:r>
              <a:rPr lang="en-US" sz="2800" b="1" dirty="0">
                <a:solidFill>
                  <a:srgbClr val="151927"/>
                </a:solidFill>
                <a:latin typeface="Cambria" pitchFamily="34" charset="0"/>
                <a:ea typeface="Cambria" pitchFamily="34" charset="-122"/>
                <a:cs typeface="Cambria" pitchFamily="34" charset="-120"/>
              </a:rPr>
              <a:t>1PM — One Project</a:t>
            </a:r>
            <a:endParaRPr lang="en-US" sz="2800" dirty="0"/>
          </a:p>
          <a:p>
            <a:pPr marL="0" indent="0">
              <a:lnSpc>
                <a:spcPct val="108000"/>
              </a:lnSpc>
              <a:buNone/>
            </a:pPr>
            <a:r>
              <a:rPr lang="en-US" sz="2800" b="1" dirty="0">
                <a:solidFill>
                  <a:srgbClr val="151927"/>
                </a:solidFill>
                <a:latin typeface="Cambria" pitchFamily="34" charset="0"/>
                <a:ea typeface="Cambria" pitchFamily="34" charset="-122"/>
                <a:cs typeface="Cambria" pitchFamily="34" charset="-120"/>
              </a:rPr>
              <a:t>Management solution.</a:t>
            </a:r>
            <a:endParaRPr lang="en-US" sz="2800" dirty="0"/>
          </a:p>
        </p:txBody>
      </p:sp>
      <p:sp>
        <p:nvSpPr>
          <p:cNvPr id="6" name="Text 4"/>
          <p:cNvSpPr/>
          <p:nvPr/>
        </p:nvSpPr>
        <p:spPr>
          <a:xfrm>
            <a:off x="640080" y="2697480"/>
            <a:ext cx="4892040" cy="1005840"/>
          </a:xfrm>
          <a:prstGeom prst="rect">
            <a:avLst/>
          </a:prstGeom>
          <a:noFill/>
          <a:ln/>
        </p:spPr>
        <p:txBody>
          <a:bodyPr wrap="square" lIns="0" tIns="0" rIns="0" bIns="0" rtlCol="0" anchor="ctr"/>
          <a:lstStyle/>
          <a:p>
            <a:pPr marL="0" indent="0">
              <a:lnSpc>
                <a:spcPct val="128000"/>
              </a:lnSpc>
              <a:buNone/>
            </a:pPr>
            <a:r>
              <a:rPr lang="en-US" sz="1100" dirty="0">
                <a:solidFill>
                  <a:srgbClr val="667085"/>
                </a:solidFill>
                <a:latin typeface="Calibri" pitchFamily="34" charset="0"/>
                <a:ea typeface="Calibri" pitchFamily="34" charset="-122"/>
                <a:cs typeface="Calibri" pitchFamily="34" charset="-120"/>
              </a:rPr>
              <a:t>1PM connects project governance, planning, team execution, reporting and portfolio management in one solution — so you spend less time maintaining information and more time managing projects.</a:t>
            </a:r>
          </a:p>
          <a:p>
            <a:pPr marL="0" indent="0">
              <a:lnSpc>
                <a:spcPct val="128000"/>
              </a:lnSpc>
              <a:buNone/>
            </a:pPr>
            <a:endParaRPr lang="en-US" sz="1100" dirty="0">
              <a:solidFill>
                <a:srgbClr val="667085"/>
              </a:solidFill>
              <a:latin typeface="Calibri" pitchFamily="34" charset="0"/>
              <a:ea typeface="Calibri" pitchFamily="34" charset="-122"/>
              <a:cs typeface="Calibri" pitchFamily="34" charset="-120"/>
            </a:endParaRPr>
          </a:p>
          <a:p>
            <a:pPr marL="0" indent="0">
              <a:lnSpc>
                <a:spcPct val="128000"/>
              </a:lnSpc>
              <a:buNone/>
            </a:pPr>
            <a:r>
              <a:rPr lang="en-US" sz="1100" dirty="0">
                <a:solidFill>
                  <a:srgbClr val="667085"/>
                </a:solidFill>
                <a:latin typeface="Calibri" pitchFamily="34" charset="0"/>
                <a:ea typeface="Calibri" pitchFamily="34" charset="-122"/>
                <a:cs typeface="Calibri" pitchFamily="34" charset="-120"/>
              </a:rPr>
              <a:t>This presentation shows how it creates value in practice — and how to get started.</a:t>
            </a:r>
            <a:endParaRPr lang="en-US" sz="1100" dirty="0"/>
          </a:p>
        </p:txBody>
      </p:sp>
      <p:sp>
        <p:nvSpPr>
          <p:cNvPr id="7" name="Shape 5"/>
          <p:cNvSpPr/>
          <p:nvPr/>
        </p:nvSpPr>
        <p:spPr>
          <a:xfrm>
            <a:off x="6967271" y="777240"/>
            <a:ext cx="5148529" cy="3246120"/>
          </a:xfrm>
          <a:prstGeom prst="roundRect">
            <a:avLst>
              <a:gd name="adj" fmla="val 2817"/>
            </a:avLst>
          </a:prstGeom>
          <a:solidFill>
            <a:srgbClr val="FFFFFF"/>
          </a:solidFill>
          <a:ln w="12700">
            <a:solidFill>
              <a:srgbClr val="E5E9F1"/>
            </a:solidFill>
            <a:prstDash val="solid"/>
          </a:ln>
          <a:effectLst>
            <a:outerShdw blurRad="203200" dist="76200" dir="5400000" algn="bl" rotWithShape="0">
              <a:srgbClr val="17213D">
                <a:alpha val="16000"/>
              </a:srgbClr>
            </a:outerShdw>
          </a:effectLst>
        </p:spPr>
        <p:txBody>
          <a:bodyPr/>
          <a:lstStyle/>
          <a:p>
            <a:endParaRPr lang="da-DK"/>
          </a:p>
        </p:txBody>
      </p:sp>
      <p:sp>
        <p:nvSpPr>
          <p:cNvPr id="8" name="Shape 6"/>
          <p:cNvSpPr/>
          <p:nvPr/>
        </p:nvSpPr>
        <p:spPr>
          <a:xfrm>
            <a:off x="7150151" y="914400"/>
            <a:ext cx="73152" cy="73152"/>
          </a:xfrm>
          <a:prstGeom prst="ellipse">
            <a:avLst/>
          </a:prstGeom>
          <a:solidFill>
            <a:srgbClr val="E1E6EE"/>
          </a:solidFill>
          <a:ln/>
        </p:spPr>
        <p:txBody>
          <a:bodyPr/>
          <a:lstStyle/>
          <a:p>
            <a:endParaRPr lang="da-DK"/>
          </a:p>
        </p:txBody>
      </p:sp>
      <p:sp>
        <p:nvSpPr>
          <p:cNvPr id="9" name="Shape 7"/>
          <p:cNvSpPr/>
          <p:nvPr/>
        </p:nvSpPr>
        <p:spPr>
          <a:xfrm>
            <a:off x="7351319" y="914400"/>
            <a:ext cx="73152" cy="73152"/>
          </a:xfrm>
          <a:prstGeom prst="ellipse">
            <a:avLst/>
          </a:prstGeom>
          <a:solidFill>
            <a:srgbClr val="E1E6EE"/>
          </a:solidFill>
          <a:ln/>
        </p:spPr>
        <p:txBody>
          <a:bodyPr/>
          <a:lstStyle/>
          <a:p>
            <a:endParaRPr lang="da-DK"/>
          </a:p>
        </p:txBody>
      </p:sp>
      <p:sp>
        <p:nvSpPr>
          <p:cNvPr id="10" name="Shape 8"/>
          <p:cNvSpPr/>
          <p:nvPr/>
        </p:nvSpPr>
        <p:spPr>
          <a:xfrm>
            <a:off x="7552487" y="914400"/>
            <a:ext cx="73152" cy="73152"/>
          </a:xfrm>
          <a:prstGeom prst="ellipse">
            <a:avLst/>
          </a:prstGeom>
          <a:solidFill>
            <a:srgbClr val="E1E6EE"/>
          </a:solidFill>
          <a:ln/>
        </p:spPr>
        <p:txBody>
          <a:bodyPr/>
          <a:lstStyle/>
          <a:p>
            <a:endParaRPr lang="da-DK"/>
          </a:p>
        </p:txBody>
      </p:sp>
      <p:pic>
        <p:nvPicPr>
          <p:cNvPr id="11" name="Image 0" descr="/home/claude/pptx_build/assets/home-connected-foundation.png"/>
          <p:cNvPicPr>
            <a:picLocks noChangeAspect="1"/>
          </p:cNvPicPr>
          <p:nvPr/>
        </p:nvPicPr>
        <p:blipFill>
          <a:blip r:embed="rId3"/>
          <a:stretch>
            <a:fillRect/>
          </a:stretch>
        </p:blipFill>
        <p:spPr>
          <a:xfrm>
            <a:off x="7104431" y="1143000"/>
            <a:ext cx="4874209" cy="2743200"/>
          </a:xfrm>
          <a:prstGeom prst="rect">
            <a:avLst/>
          </a:prstGeom>
        </p:spPr>
      </p:pic>
      <p:sp>
        <p:nvSpPr>
          <p:cNvPr id="12" name="Text 9"/>
          <p:cNvSpPr/>
          <p:nvPr/>
        </p:nvSpPr>
        <p:spPr>
          <a:xfrm>
            <a:off x="6967271" y="4114800"/>
            <a:ext cx="5148529" cy="320040"/>
          </a:xfrm>
          <a:prstGeom prst="rect">
            <a:avLst/>
          </a:prstGeom>
          <a:noFill/>
          <a:ln/>
        </p:spPr>
        <p:txBody>
          <a:bodyPr wrap="square" lIns="0" tIns="0" rIns="0" bIns="0" rtlCol="0" anchor="ctr"/>
          <a:lstStyle/>
          <a:p>
            <a:pPr marL="0" indent="0">
              <a:buNone/>
            </a:pPr>
            <a:r>
              <a:rPr lang="en-US" sz="900" i="1" dirty="0">
                <a:solidFill>
                  <a:srgbClr val="667085"/>
                </a:solidFill>
                <a:latin typeface="Calibri" pitchFamily="34" charset="0"/>
                <a:ea typeface="Calibri" pitchFamily="34" charset="-122"/>
                <a:cs typeface="Calibri" pitchFamily="34" charset="-120"/>
              </a:rPr>
              <a:t>One connected data foundation powering Project Management, Team Workspace, Portfolio Management, Governance and AI Support.</a:t>
            </a:r>
            <a:endParaRPr lang="en-US" sz="900" dirty="0"/>
          </a:p>
        </p:txBody>
      </p:sp>
      <p:sp>
        <p:nvSpPr>
          <p:cNvPr id="13" name="Text 10"/>
          <p:cNvSpPr/>
          <p:nvPr/>
        </p:nvSpPr>
        <p:spPr>
          <a:xfrm>
            <a:off x="640080" y="4251960"/>
            <a:ext cx="7315200" cy="256032"/>
          </a:xfrm>
          <a:prstGeom prst="rect">
            <a:avLst/>
          </a:prstGeom>
          <a:noFill/>
          <a:ln/>
        </p:spPr>
        <p:txBody>
          <a:bodyPr wrap="square" lIns="0" tIns="0" rIns="0" bIns="0" rtlCol="0" anchor="ctr"/>
          <a:lstStyle/>
          <a:p>
            <a:pPr marL="0" indent="0">
              <a:buNone/>
            </a:pPr>
            <a:r>
              <a:rPr lang="en-US" sz="950" b="1" kern="0" spc="120" dirty="0">
                <a:solidFill>
                  <a:srgbClr val="667085"/>
                </a:solidFill>
                <a:latin typeface="Calibri" pitchFamily="34" charset="0"/>
                <a:ea typeface="Calibri" pitchFamily="34" charset="-122"/>
                <a:cs typeface="Calibri" pitchFamily="34" charset="-120"/>
              </a:rPr>
              <a:t>IN THIS PRESENTATION</a:t>
            </a:r>
            <a:endParaRPr lang="en-US" sz="950" dirty="0"/>
          </a:p>
        </p:txBody>
      </p:sp>
      <p:sp>
        <p:nvSpPr>
          <p:cNvPr id="14" name="Shape 11"/>
          <p:cNvSpPr/>
          <p:nvPr/>
        </p:nvSpPr>
        <p:spPr>
          <a:xfrm>
            <a:off x="640080" y="4590288"/>
            <a:ext cx="3514344" cy="1371600"/>
          </a:xfrm>
          <a:prstGeom prst="roundRect">
            <a:avLst>
              <a:gd name="adj" fmla="val 6000"/>
            </a:avLst>
          </a:prstGeom>
          <a:solidFill>
            <a:srgbClr val="FFFFFF"/>
          </a:solidFill>
          <a:ln w="12700">
            <a:solidFill>
              <a:srgbClr val="E5E9F1"/>
            </a:solidFill>
            <a:prstDash val="solid"/>
          </a:ln>
          <a:effectLst>
            <a:outerShdw blurRad="152400" dist="38100" dir="5400000" algn="bl" rotWithShape="0">
              <a:srgbClr val="17213D">
                <a:alpha val="10000"/>
              </a:srgbClr>
            </a:outerShdw>
          </a:effectLst>
        </p:spPr>
        <p:txBody>
          <a:bodyPr/>
          <a:lstStyle/>
          <a:p>
            <a:endParaRPr lang="da-DK"/>
          </a:p>
        </p:txBody>
      </p:sp>
      <p:sp>
        <p:nvSpPr>
          <p:cNvPr id="15" name="Shape 12"/>
          <p:cNvSpPr/>
          <p:nvPr/>
        </p:nvSpPr>
        <p:spPr>
          <a:xfrm>
            <a:off x="841248" y="4791456"/>
            <a:ext cx="365760" cy="365760"/>
          </a:xfrm>
          <a:prstGeom prst="ellipse">
            <a:avLst/>
          </a:prstGeom>
          <a:solidFill>
            <a:srgbClr val="0D1324"/>
          </a:solidFill>
          <a:ln/>
        </p:spPr>
        <p:txBody>
          <a:bodyPr/>
          <a:lstStyle/>
          <a:p>
            <a:endParaRPr lang="da-DK"/>
          </a:p>
        </p:txBody>
      </p:sp>
      <p:sp>
        <p:nvSpPr>
          <p:cNvPr id="16" name="Text 13"/>
          <p:cNvSpPr/>
          <p:nvPr/>
        </p:nvSpPr>
        <p:spPr>
          <a:xfrm>
            <a:off x="841248" y="4791456"/>
            <a:ext cx="365760" cy="365760"/>
          </a:xfrm>
          <a:prstGeom prst="rect">
            <a:avLst/>
          </a:prstGeom>
          <a:noFill/>
          <a:ln/>
        </p:spPr>
        <p:txBody>
          <a:bodyPr wrap="square" lIns="0" tIns="0" rIns="0" bIns="0" rtlCol="0" anchor="ctr"/>
          <a:lstStyle/>
          <a:p>
            <a:pPr marL="0" indent="0" algn="ctr">
              <a:buNone/>
            </a:pPr>
            <a:r>
              <a:rPr lang="en-US" sz="1200" b="1" dirty="0">
                <a:solidFill>
                  <a:srgbClr val="A8ED00"/>
                </a:solidFill>
                <a:latin typeface="Cambria" pitchFamily="34" charset="0"/>
                <a:ea typeface="Cambria" pitchFamily="34" charset="-122"/>
                <a:cs typeface="Cambria" pitchFamily="34" charset="-120"/>
              </a:rPr>
              <a:t>2</a:t>
            </a:r>
            <a:endParaRPr lang="en-US" sz="1200" dirty="0"/>
          </a:p>
        </p:txBody>
      </p:sp>
      <p:sp>
        <p:nvSpPr>
          <p:cNvPr id="17" name="Text 14"/>
          <p:cNvSpPr/>
          <p:nvPr/>
        </p:nvSpPr>
        <p:spPr>
          <a:xfrm>
            <a:off x="1325880" y="4773168"/>
            <a:ext cx="2051304" cy="402336"/>
          </a:xfrm>
          <a:prstGeom prst="rect">
            <a:avLst/>
          </a:prstGeom>
          <a:noFill/>
          <a:ln/>
        </p:spPr>
        <p:txBody>
          <a:bodyPr wrap="square" lIns="0" tIns="0" rIns="0" bIns="0" rtlCol="0" anchor="ctr"/>
          <a:lstStyle/>
          <a:p>
            <a:pPr marL="0" indent="0">
              <a:lnSpc>
                <a:spcPct val="100000"/>
              </a:lnSpc>
              <a:buNone/>
            </a:pPr>
            <a:r>
              <a:rPr lang="en-US" sz="1300" b="1" dirty="0">
                <a:solidFill>
                  <a:srgbClr val="151927"/>
                </a:solidFill>
                <a:latin typeface="Cambria" pitchFamily="34" charset="0"/>
                <a:ea typeface="Cambria" pitchFamily="34" charset="-122"/>
                <a:cs typeface="Cambria" pitchFamily="34" charset="-120"/>
              </a:rPr>
              <a:t>Why 1PM</a:t>
            </a:r>
            <a:endParaRPr lang="en-US" sz="1300" dirty="0"/>
          </a:p>
        </p:txBody>
      </p:sp>
      <p:sp>
        <p:nvSpPr>
          <p:cNvPr id="18" name="Text 15"/>
          <p:cNvSpPr/>
          <p:nvPr/>
        </p:nvSpPr>
        <p:spPr>
          <a:xfrm>
            <a:off x="3102864" y="4791456"/>
            <a:ext cx="868680" cy="310896"/>
          </a:xfrm>
          <a:prstGeom prst="rect">
            <a:avLst/>
          </a:prstGeom>
          <a:noFill/>
          <a:ln/>
        </p:spPr>
        <p:txBody>
          <a:bodyPr wrap="square" lIns="0" tIns="0" rIns="0" bIns="0" rtlCol="0" anchor="ctr"/>
          <a:lstStyle/>
          <a:p>
            <a:pPr marL="0" indent="0" algn="r">
              <a:buNone/>
            </a:pPr>
            <a:r>
              <a:rPr lang="en-US" sz="850" b="1" dirty="0">
                <a:solidFill>
                  <a:srgbClr val="6B8F00"/>
                </a:solidFill>
                <a:latin typeface="Calibri" pitchFamily="34" charset="0"/>
                <a:ea typeface="Calibri" pitchFamily="34" charset="-122"/>
                <a:cs typeface="Calibri" pitchFamily="34" charset="-120"/>
              </a:rPr>
              <a:t>9 slides</a:t>
            </a:r>
            <a:endParaRPr lang="en-US" sz="850" dirty="0"/>
          </a:p>
        </p:txBody>
      </p:sp>
      <p:sp>
        <p:nvSpPr>
          <p:cNvPr id="19" name="Text 16"/>
          <p:cNvSpPr/>
          <p:nvPr/>
        </p:nvSpPr>
        <p:spPr>
          <a:xfrm>
            <a:off x="841248" y="5303520"/>
            <a:ext cx="3112008" cy="512064"/>
          </a:xfrm>
          <a:prstGeom prst="rect">
            <a:avLst/>
          </a:prstGeom>
          <a:noFill/>
          <a:ln/>
        </p:spPr>
        <p:txBody>
          <a:bodyPr wrap="square" lIns="0" tIns="0" rIns="0" bIns="0" rtlCol="0" anchor="ctr"/>
          <a:lstStyle/>
          <a:p>
            <a:pPr marL="0" indent="0">
              <a:lnSpc>
                <a:spcPct val="120000"/>
              </a:lnSpc>
              <a:buNone/>
            </a:pPr>
            <a:r>
              <a:rPr lang="en-US" sz="900" dirty="0">
                <a:solidFill>
                  <a:srgbClr val="667085"/>
                </a:solidFill>
                <a:latin typeface="Calibri" pitchFamily="34" charset="0"/>
                <a:ea typeface="Calibri" pitchFamily="34" charset="-122"/>
                <a:cs typeface="Calibri" pitchFamily="34" charset="-120"/>
              </a:rPr>
              <a:t>9 principles behind how 1PM changes daily project and portfolio work.</a:t>
            </a:r>
            <a:endParaRPr lang="en-US" sz="900" dirty="0"/>
          </a:p>
        </p:txBody>
      </p:sp>
      <p:sp>
        <p:nvSpPr>
          <p:cNvPr id="20" name="Shape 17"/>
          <p:cNvSpPr/>
          <p:nvPr/>
        </p:nvSpPr>
        <p:spPr>
          <a:xfrm>
            <a:off x="4337304" y="4590288"/>
            <a:ext cx="3514344" cy="1371600"/>
          </a:xfrm>
          <a:prstGeom prst="roundRect">
            <a:avLst>
              <a:gd name="adj" fmla="val 6000"/>
            </a:avLst>
          </a:prstGeom>
          <a:solidFill>
            <a:srgbClr val="FFFFFF"/>
          </a:solidFill>
          <a:ln w="12700">
            <a:solidFill>
              <a:srgbClr val="E5E9F1"/>
            </a:solidFill>
            <a:prstDash val="solid"/>
          </a:ln>
          <a:effectLst>
            <a:outerShdw blurRad="152400" dist="38100" dir="5400000" algn="bl" rotWithShape="0">
              <a:srgbClr val="17213D">
                <a:alpha val="10000"/>
              </a:srgbClr>
            </a:outerShdw>
          </a:effectLst>
        </p:spPr>
        <p:txBody>
          <a:bodyPr/>
          <a:lstStyle/>
          <a:p>
            <a:endParaRPr lang="da-DK"/>
          </a:p>
        </p:txBody>
      </p:sp>
      <p:sp>
        <p:nvSpPr>
          <p:cNvPr id="21" name="Shape 18"/>
          <p:cNvSpPr/>
          <p:nvPr/>
        </p:nvSpPr>
        <p:spPr>
          <a:xfrm>
            <a:off x="4538472" y="4791456"/>
            <a:ext cx="365760" cy="365760"/>
          </a:xfrm>
          <a:prstGeom prst="ellipse">
            <a:avLst/>
          </a:prstGeom>
          <a:solidFill>
            <a:srgbClr val="0D1324"/>
          </a:solidFill>
          <a:ln/>
        </p:spPr>
        <p:txBody>
          <a:bodyPr/>
          <a:lstStyle/>
          <a:p>
            <a:endParaRPr lang="da-DK"/>
          </a:p>
        </p:txBody>
      </p:sp>
      <p:sp>
        <p:nvSpPr>
          <p:cNvPr id="22" name="Text 19"/>
          <p:cNvSpPr/>
          <p:nvPr/>
        </p:nvSpPr>
        <p:spPr>
          <a:xfrm>
            <a:off x="4538472" y="4791456"/>
            <a:ext cx="365760" cy="365760"/>
          </a:xfrm>
          <a:prstGeom prst="rect">
            <a:avLst/>
          </a:prstGeom>
          <a:noFill/>
          <a:ln/>
        </p:spPr>
        <p:txBody>
          <a:bodyPr wrap="square" lIns="0" tIns="0" rIns="0" bIns="0" rtlCol="0" anchor="ctr"/>
          <a:lstStyle/>
          <a:p>
            <a:pPr marL="0" indent="0" algn="ctr">
              <a:buNone/>
            </a:pPr>
            <a:r>
              <a:rPr lang="en-US" sz="1200" b="1" dirty="0">
                <a:solidFill>
                  <a:srgbClr val="A8ED00"/>
                </a:solidFill>
                <a:latin typeface="Cambria" pitchFamily="34" charset="0"/>
                <a:ea typeface="Cambria" pitchFamily="34" charset="-122"/>
                <a:cs typeface="Cambria" pitchFamily="34" charset="-120"/>
              </a:rPr>
              <a:t>3</a:t>
            </a:r>
            <a:endParaRPr lang="en-US" sz="1200" dirty="0"/>
          </a:p>
        </p:txBody>
      </p:sp>
      <p:sp>
        <p:nvSpPr>
          <p:cNvPr id="23" name="Text 20"/>
          <p:cNvSpPr/>
          <p:nvPr/>
        </p:nvSpPr>
        <p:spPr>
          <a:xfrm>
            <a:off x="5023104" y="4773168"/>
            <a:ext cx="2051304" cy="402336"/>
          </a:xfrm>
          <a:prstGeom prst="rect">
            <a:avLst/>
          </a:prstGeom>
          <a:noFill/>
          <a:ln/>
        </p:spPr>
        <p:txBody>
          <a:bodyPr wrap="square" lIns="0" tIns="0" rIns="0" bIns="0" rtlCol="0" anchor="ctr"/>
          <a:lstStyle/>
          <a:p>
            <a:pPr marL="0" indent="0">
              <a:lnSpc>
                <a:spcPct val="100000"/>
              </a:lnSpc>
              <a:buNone/>
            </a:pPr>
            <a:r>
              <a:rPr lang="en-US" sz="1300" b="1" dirty="0">
                <a:solidFill>
                  <a:srgbClr val="151927"/>
                </a:solidFill>
                <a:latin typeface="Cambria" pitchFamily="34" charset="0"/>
                <a:ea typeface="Cambria" pitchFamily="34" charset="-122"/>
                <a:cs typeface="Cambria" pitchFamily="34" charset="-120"/>
              </a:rPr>
              <a:t>Product tour</a:t>
            </a:r>
            <a:endParaRPr lang="en-US" sz="1300" dirty="0"/>
          </a:p>
        </p:txBody>
      </p:sp>
      <p:sp>
        <p:nvSpPr>
          <p:cNvPr id="24" name="Text 21"/>
          <p:cNvSpPr/>
          <p:nvPr/>
        </p:nvSpPr>
        <p:spPr>
          <a:xfrm>
            <a:off x="6800088" y="4791456"/>
            <a:ext cx="868680" cy="310896"/>
          </a:xfrm>
          <a:prstGeom prst="rect">
            <a:avLst/>
          </a:prstGeom>
          <a:noFill/>
          <a:ln/>
        </p:spPr>
        <p:txBody>
          <a:bodyPr wrap="square" lIns="0" tIns="0" rIns="0" bIns="0" rtlCol="0" anchor="ctr"/>
          <a:lstStyle/>
          <a:p>
            <a:pPr marL="0" indent="0" algn="r">
              <a:buNone/>
            </a:pPr>
            <a:r>
              <a:rPr lang="en-US" sz="850" b="1" dirty="0">
                <a:solidFill>
                  <a:srgbClr val="6B8F00"/>
                </a:solidFill>
                <a:latin typeface="Calibri" pitchFamily="34" charset="0"/>
                <a:ea typeface="Calibri" pitchFamily="34" charset="-122"/>
                <a:cs typeface="Calibri" pitchFamily="34" charset="-120"/>
              </a:rPr>
              <a:t>6 slides</a:t>
            </a:r>
            <a:endParaRPr lang="en-US" sz="850" dirty="0"/>
          </a:p>
        </p:txBody>
      </p:sp>
      <p:sp>
        <p:nvSpPr>
          <p:cNvPr id="25" name="Text 22"/>
          <p:cNvSpPr/>
          <p:nvPr/>
        </p:nvSpPr>
        <p:spPr>
          <a:xfrm>
            <a:off x="4538472" y="5303520"/>
            <a:ext cx="3112008" cy="512064"/>
          </a:xfrm>
          <a:prstGeom prst="rect">
            <a:avLst/>
          </a:prstGeom>
          <a:noFill/>
          <a:ln/>
        </p:spPr>
        <p:txBody>
          <a:bodyPr wrap="square" lIns="0" tIns="0" rIns="0" bIns="0" rtlCol="0" anchor="ctr"/>
          <a:lstStyle/>
          <a:p>
            <a:pPr marL="0" indent="0">
              <a:lnSpc>
                <a:spcPct val="120000"/>
              </a:lnSpc>
              <a:buNone/>
            </a:pPr>
            <a:r>
              <a:rPr lang="en-US" sz="900" dirty="0">
                <a:solidFill>
                  <a:srgbClr val="667085"/>
                </a:solidFill>
                <a:latin typeface="Calibri" pitchFamily="34" charset="0"/>
                <a:ea typeface="Calibri" pitchFamily="34" charset="-122"/>
                <a:cs typeface="Calibri" pitchFamily="34" charset="-120"/>
              </a:rPr>
              <a:t>6 real screens — portfolio, project, governance and AI in practice.</a:t>
            </a:r>
            <a:endParaRPr lang="en-US" sz="900" dirty="0"/>
          </a:p>
        </p:txBody>
      </p:sp>
      <p:sp>
        <p:nvSpPr>
          <p:cNvPr id="26" name="Shape 23"/>
          <p:cNvSpPr/>
          <p:nvPr/>
        </p:nvSpPr>
        <p:spPr>
          <a:xfrm>
            <a:off x="8034528" y="4590288"/>
            <a:ext cx="3514344" cy="1371600"/>
          </a:xfrm>
          <a:prstGeom prst="roundRect">
            <a:avLst>
              <a:gd name="adj" fmla="val 6000"/>
            </a:avLst>
          </a:prstGeom>
          <a:solidFill>
            <a:srgbClr val="FFFFFF"/>
          </a:solidFill>
          <a:ln w="12700">
            <a:solidFill>
              <a:srgbClr val="E5E9F1"/>
            </a:solidFill>
            <a:prstDash val="solid"/>
          </a:ln>
          <a:effectLst>
            <a:outerShdw blurRad="152400" dist="38100" dir="5400000" algn="bl" rotWithShape="0">
              <a:srgbClr val="17213D">
                <a:alpha val="10000"/>
              </a:srgbClr>
            </a:outerShdw>
          </a:effectLst>
        </p:spPr>
        <p:txBody>
          <a:bodyPr/>
          <a:lstStyle/>
          <a:p>
            <a:endParaRPr lang="da-DK"/>
          </a:p>
        </p:txBody>
      </p:sp>
      <p:sp>
        <p:nvSpPr>
          <p:cNvPr id="27" name="Shape 24"/>
          <p:cNvSpPr/>
          <p:nvPr/>
        </p:nvSpPr>
        <p:spPr>
          <a:xfrm>
            <a:off x="8235696" y="4791456"/>
            <a:ext cx="365760" cy="365760"/>
          </a:xfrm>
          <a:prstGeom prst="ellipse">
            <a:avLst/>
          </a:prstGeom>
          <a:solidFill>
            <a:srgbClr val="0D1324"/>
          </a:solidFill>
          <a:ln/>
        </p:spPr>
        <p:txBody>
          <a:bodyPr/>
          <a:lstStyle/>
          <a:p>
            <a:endParaRPr lang="da-DK"/>
          </a:p>
        </p:txBody>
      </p:sp>
      <p:sp>
        <p:nvSpPr>
          <p:cNvPr id="28" name="Text 25"/>
          <p:cNvSpPr/>
          <p:nvPr/>
        </p:nvSpPr>
        <p:spPr>
          <a:xfrm>
            <a:off x="8235696" y="4791456"/>
            <a:ext cx="365760" cy="365760"/>
          </a:xfrm>
          <a:prstGeom prst="rect">
            <a:avLst/>
          </a:prstGeom>
          <a:noFill/>
          <a:ln/>
        </p:spPr>
        <p:txBody>
          <a:bodyPr wrap="square" lIns="0" tIns="0" rIns="0" bIns="0" rtlCol="0" anchor="ctr"/>
          <a:lstStyle/>
          <a:p>
            <a:pPr marL="0" indent="0" algn="ctr">
              <a:buNone/>
            </a:pPr>
            <a:r>
              <a:rPr lang="en-US" sz="1200" b="1" dirty="0">
                <a:solidFill>
                  <a:srgbClr val="A8ED00"/>
                </a:solidFill>
                <a:latin typeface="Cambria" pitchFamily="34" charset="0"/>
                <a:ea typeface="Cambria" pitchFamily="34" charset="-122"/>
                <a:cs typeface="Cambria" pitchFamily="34" charset="-120"/>
              </a:rPr>
              <a:t>4</a:t>
            </a:r>
            <a:endParaRPr lang="en-US" sz="1200" dirty="0"/>
          </a:p>
        </p:txBody>
      </p:sp>
      <p:sp>
        <p:nvSpPr>
          <p:cNvPr id="29" name="Text 26"/>
          <p:cNvSpPr/>
          <p:nvPr/>
        </p:nvSpPr>
        <p:spPr>
          <a:xfrm>
            <a:off x="8720328" y="4773168"/>
            <a:ext cx="2051304" cy="402336"/>
          </a:xfrm>
          <a:prstGeom prst="rect">
            <a:avLst/>
          </a:prstGeom>
          <a:noFill/>
          <a:ln/>
        </p:spPr>
        <p:txBody>
          <a:bodyPr wrap="square" lIns="0" tIns="0" rIns="0" bIns="0" rtlCol="0" anchor="ctr"/>
          <a:lstStyle/>
          <a:p>
            <a:pPr marL="0" indent="0">
              <a:lnSpc>
                <a:spcPct val="100000"/>
              </a:lnSpc>
              <a:buNone/>
            </a:pPr>
            <a:r>
              <a:rPr lang="en-US" sz="1300" b="1" dirty="0">
                <a:solidFill>
                  <a:srgbClr val="151927"/>
                </a:solidFill>
                <a:latin typeface="Cambria" pitchFamily="34" charset="0"/>
                <a:ea typeface="Cambria" pitchFamily="34" charset="-122"/>
                <a:cs typeface="Cambria" pitchFamily="34" charset="-120"/>
              </a:rPr>
              <a:t>Get started</a:t>
            </a:r>
            <a:endParaRPr lang="en-US" sz="1300" dirty="0"/>
          </a:p>
        </p:txBody>
      </p:sp>
      <p:sp>
        <p:nvSpPr>
          <p:cNvPr id="30" name="Text 27"/>
          <p:cNvSpPr/>
          <p:nvPr/>
        </p:nvSpPr>
        <p:spPr>
          <a:xfrm>
            <a:off x="10497312" y="4791456"/>
            <a:ext cx="868680" cy="310896"/>
          </a:xfrm>
          <a:prstGeom prst="rect">
            <a:avLst/>
          </a:prstGeom>
          <a:noFill/>
          <a:ln/>
        </p:spPr>
        <p:txBody>
          <a:bodyPr wrap="square" lIns="0" tIns="0" rIns="0" bIns="0" rtlCol="0" anchor="ctr"/>
          <a:lstStyle/>
          <a:p>
            <a:pPr marL="0" indent="0" algn="r">
              <a:buNone/>
            </a:pPr>
            <a:r>
              <a:rPr lang="en-US" sz="850" b="1" dirty="0">
                <a:solidFill>
                  <a:srgbClr val="6B8F00"/>
                </a:solidFill>
                <a:latin typeface="Calibri" pitchFamily="34" charset="0"/>
                <a:ea typeface="Calibri" pitchFamily="34" charset="-122"/>
                <a:cs typeface="Calibri" pitchFamily="34" charset="-120"/>
              </a:rPr>
              <a:t>9 slides</a:t>
            </a:r>
            <a:endParaRPr lang="en-US" sz="850" dirty="0"/>
          </a:p>
        </p:txBody>
      </p:sp>
      <p:sp>
        <p:nvSpPr>
          <p:cNvPr id="31" name="Text 28"/>
          <p:cNvSpPr/>
          <p:nvPr/>
        </p:nvSpPr>
        <p:spPr>
          <a:xfrm>
            <a:off x="8235696" y="5303520"/>
            <a:ext cx="3112008" cy="512064"/>
          </a:xfrm>
          <a:prstGeom prst="rect">
            <a:avLst/>
          </a:prstGeom>
          <a:noFill/>
          <a:ln/>
        </p:spPr>
        <p:txBody>
          <a:bodyPr wrap="square" lIns="0" tIns="0" rIns="0" bIns="0" rtlCol="0" anchor="ctr"/>
          <a:lstStyle/>
          <a:p>
            <a:pPr marL="0" indent="0">
              <a:lnSpc>
                <a:spcPct val="120000"/>
              </a:lnSpc>
              <a:buNone/>
            </a:pPr>
            <a:r>
              <a:rPr lang="en-US" sz="900" dirty="0">
                <a:solidFill>
                  <a:srgbClr val="667085"/>
                </a:solidFill>
                <a:latin typeface="Calibri" pitchFamily="34" charset="0"/>
                <a:ea typeface="Calibri" pitchFamily="34" charset="-122"/>
                <a:cs typeface="Calibri" pitchFamily="34" charset="-120"/>
              </a:rPr>
              <a:t>A guided path from an empty account to participant-ready projects and portfolio oversight.</a:t>
            </a:r>
            <a:endParaRPr lang="en-US" sz="900" dirty="0"/>
          </a:p>
        </p:txBody>
      </p:sp>
      <p:sp>
        <p:nvSpPr>
          <p:cNvPr id="32" name="Text 29"/>
          <p:cNvSpPr/>
          <p:nvPr/>
        </p:nvSpPr>
        <p:spPr>
          <a:xfrm>
            <a:off x="640080" y="6537960"/>
            <a:ext cx="5486400" cy="256032"/>
          </a:xfrm>
          <a:prstGeom prst="rect">
            <a:avLst/>
          </a:prstGeom>
          <a:noFill/>
          <a:ln/>
        </p:spPr>
        <p:txBody>
          <a:bodyPr wrap="square" lIns="0" tIns="0" rIns="0" bIns="0" rtlCol="0" anchor="ctr"/>
          <a:lstStyle/>
          <a:p>
            <a:pPr marL="0" indent="0">
              <a:buNone/>
            </a:pPr>
            <a:r>
              <a:rPr lang="en-US" sz="850" dirty="0">
                <a:solidFill>
                  <a:srgbClr val="667085"/>
                </a:solidFill>
                <a:latin typeface="Calibri" pitchFamily="34" charset="0"/>
                <a:ea typeface="Calibri" pitchFamily="34" charset="-122"/>
                <a:cs typeface="Calibri" pitchFamily="34" charset="-120"/>
              </a:rPr>
              <a:t>1PM Introduction Presentation</a:t>
            </a:r>
            <a:endParaRPr lang="en-US" sz="850" dirty="0"/>
          </a:p>
        </p:txBody>
      </p:sp>
      <p:sp>
        <p:nvSpPr>
          <p:cNvPr id="33" name="Text 30"/>
          <p:cNvSpPr/>
          <p:nvPr/>
        </p:nvSpPr>
        <p:spPr>
          <a:xfrm>
            <a:off x="10607040" y="6537960"/>
            <a:ext cx="914400" cy="256032"/>
          </a:xfrm>
          <a:prstGeom prst="rect">
            <a:avLst/>
          </a:prstGeom>
          <a:noFill/>
          <a:ln/>
        </p:spPr>
        <p:txBody>
          <a:bodyPr wrap="square" lIns="0" tIns="0" rIns="0" bIns="0" rtlCol="0" anchor="ctr"/>
          <a:lstStyle/>
          <a:p>
            <a:pPr marL="0" indent="0" algn="r">
              <a:buNone/>
            </a:pPr>
            <a:r>
              <a:rPr lang="en-US" sz="850" b="1" dirty="0">
                <a:solidFill>
                  <a:srgbClr val="667085"/>
                </a:solidFill>
                <a:latin typeface="Calibri" pitchFamily="34" charset="0"/>
                <a:ea typeface="Calibri" pitchFamily="34" charset="-122"/>
                <a:cs typeface="Calibri" pitchFamily="34" charset="-120"/>
              </a:rPr>
              <a:t>1PM</a:t>
            </a:r>
            <a:endParaRPr lang="en-US" sz="850" dirty="0"/>
          </a:p>
        </p:txBody>
      </p:sp>
      <p:sp>
        <p:nvSpPr>
          <p:cNvPr id="34" name="Text 31"/>
          <p:cNvSpPr/>
          <p:nvPr/>
        </p:nvSpPr>
        <p:spPr>
          <a:xfrm>
            <a:off x="11475720" y="6537960"/>
            <a:ext cx="548640" cy="256032"/>
          </a:xfrm>
          <a:prstGeom prst="rect">
            <a:avLst/>
          </a:prstGeom>
          <a:noFill/>
          <a:ln/>
        </p:spPr>
        <p:txBody>
          <a:bodyPr wrap="square" lIns="0" tIns="0" rIns="0" bIns="0" rtlCol="0" anchor="ctr"/>
          <a:lstStyle/>
          <a:p>
            <a:pPr marL="0" indent="0" algn="r">
              <a:buNone/>
            </a:pPr>
            <a:r>
              <a:rPr lang="en-US" sz="850" dirty="0">
                <a:solidFill>
                  <a:srgbClr val="667085"/>
                </a:solidFill>
                <a:latin typeface="Calibri" pitchFamily="34" charset="0"/>
                <a:ea typeface="Calibri" pitchFamily="34" charset="-122"/>
                <a:cs typeface="Calibri" pitchFamily="34" charset="-120"/>
              </a:rPr>
              <a:t>01</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6F8FB"/>
        </a:solidFill>
        <a:effectLst/>
      </p:bgPr>
    </p:bg>
    <p:spTree>
      <p:nvGrpSpPr>
        <p:cNvPr id="1" name=""/>
        <p:cNvGrpSpPr/>
        <p:nvPr/>
      </p:nvGrpSpPr>
      <p:grpSpPr>
        <a:xfrm>
          <a:off x="0" y="0"/>
          <a:ext cx="0" cy="0"/>
          <a:chOff x="0" y="0"/>
          <a:chExt cx="0" cy="0"/>
        </a:xfrm>
      </p:grpSpPr>
      <p:sp>
        <p:nvSpPr>
          <p:cNvPr id="2" name="Text 0"/>
          <p:cNvSpPr/>
          <p:nvPr/>
        </p:nvSpPr>
        <p:spPr>
          <a:xfrm>
            <a:off x="640080" y="292608"/>
            <a:ext cx="8229600" cy="256032"/>
          </a:xfrm>
          <a:prstGeom prst="rect">
            <a:avLst/>
          </a:prstGeom>
          <a:noFill/>
          <a:ln/>
        </p:spPr>
        <p:txBody>
          <a:bodyPr wrap="square" lIns="0" tIns="0" rIns="0" bIns="0" rtlCol="0" anchor="ctr"/>
          <a:lstStyle/>
          <a:p>
            <a:pPr marL="0" indent="0">
              <a:buNone/>
            </a:pPr>
            <a:r>
              <a:rPr lang="en-US" sz="900" kern="0" spc="40" dirty="0">
                <a:solidFill>
                  <a:srgbClr val="AAB2C2"/>
                </a:solidFill>
                <a:latin typeface="Calibri" pitchFamily="34" charset="0"/>
                <a:ea typeface="Calibri" pitchFamily="34" charset="-122"/>
                <a:cs typeface="Calibri" pitchFamily="34" charset="-120"/>
              </a:rPr>
              <a:t>1 · Introduction</a:t>
            </a:r>
            <a:r>
              <a:rPr lang="en-US" sz="900" dirty="0">
                <a:solidFill>
                  <a:srgbClr val="000000"/>
                </a:solidFill>
              </a:rPr>
              <a:t>    </a:t>
            </a:r>
            <a:r>
              <a:rPr lang="en-US" sz="900" kern="0" spc="40" dirty="0">
                <a:solidFill>
                  <a:srgbClr val="AAB2C2"/>
                </a:solidFill>
                <a:latin typeface="Calibri" pitchFamily="34" charset="0"/>
                <a:ea typeface="Calibri" pitchFamily="34" charset="-122"/>
                <a:cs typeface="Calibri" pitchFamily="34" charset="-120"/>
              </a:rPr>
              <a:t>2 · Why 1PM</a:t>
            </a:r>
            <a:r>
              <a:rPr lang="en-US" sz="900" dirty="0">
                <a:solidFill>
                  <a:srgbClr val="000000"/>
                </a:solidFill>
              </a:rPr>
              <a:t>    </a:t>
            </a:r>
            <a:r>
              <a:rPr lang="en-US" sz="900" b="1" kern="0" spc="40" dirty="0">
                <a:solidFill>
                  <a:srgbClr val="6B8F00"/>
                </a:solidFill>
                <a:latin typeface="Calibri" pitchFamily="34" charset="0"/>
                <a:ea typeface="Calibri" pitchFamily="34" charset="-122"/>
                <a:cs typeface="Calibri" pitchFamily="34" charset="-120"/>
              </a:rPr>
              <a:t>3 · Product tour</a:t>
            </a:r>
            <a:r>
              <a:rPr lang="en-US" sz="900" dirty="0">
                <a:solidFill>
                  <a:srgbClr val="000000"/>
                </a:solidFill>
              </a:rPr>
              <a:t>    </a:t>
            </a:r>
            <a:r>
              <a:rPr lang="en-US" sz="900" kern="0" spc="40" dirty="0">
                <a:solidFill>
                  <a:srgbClr val="AAB2C2"/>
                </a:solidFill>
                <a:latin typeface="Calibri" pitchFamily="34" charset="0"/>
                <a:ea typeface="Calibri" pitchFamily="34" charset="-122"/>
                <a:cs typeface="Calibri" pitchFamily="34" charset="-120"/>
              </a:rPr>
              <a:t>4 · Get started</a:t>
            </a:r>
            <a:endParaRPr lang="en-US" sz="900" dirty="0"/>
          </a:p>
        </p:txBody>
      </p:sp>
      <p:sp>
        <p:nvSpPr>
          <p:cNvPr id="3" name="Shape 1"/>
          <p:cNvSpPr/>
          <p:nvPr/>
        </p:nvSpPr>
        <p:spPr>
          <a:xfrm>
            <a:off x="640080" y="603504"/>
            <a:ext cx="10927080" cy="0"/>
          </a:xfrm>
          <a:prstGeom prst="line">
            <a:avLst/>
          </a:prstGeom>
          <a:noFill/>
          <a:ln w="9525">
            <a:solidFill>
              <a:srgbClr val="E5E9F1"/>
            </a:solidFill>
            <a:prstDash val="solid"/>
          </a:ln>
        </p:spPr>
        <p:txBody>
          <a:bodyPr/>
          <a:lstStyle/>
          <a:p>
            <a:endParaRPr lang="da-DK"/>
          </a:p>
        </p:txBody>
      </p:sp>
      <p:sp>
        <p:nvSpPr>
          <p:cNvPr id="4" name="Shape 2"/>
          <p:cNvSpPr/>
          <p:nvPr/>
        </p:nvSpPr>
        <p:spPr>
          <a:xfrm>
            <a:off x="10067544" y="370332"/>
            <a:ext cx="201168" cy="100584"/>
          </a:xfrm>
          <a:prstGeom prst="roundRect">
            <a:avLst>
              <a:gd name="adj" fmla="val 27273"/>
            </a:avLst>
          </a:prstGeom>
          <a:solidFill>
            <a:srgbClr val="6B8F00"/>
          </a:solidFill>
          <a:ln/>
        </p:spPr>
        <p:txBody>
          <a:bodyPr/>
          <a:lstStyle/>
          <a:p>
            <a:endParaRPr lang="da-DK"/>
          </a:p>
        </p:txBody>
      </p:sp>
      <p:sp>
        <p:nvSpPr>
          <p:cNvPr id="5" name="Shape 3"/>
          <p:cNvSpPr/>
          <p:nvPr/>
        </p:nvSpPr>
        <p:spPr>
          <a:xfrm>
            <a:off x="10323576" y="370332"/>
            <a:ext cx="201168" cy="100584"/>
          </a:xfrm>
          <a:prstGeom prst="roundRect">
            <a:avLst>
              <a:gd name="adj" fmla="val 27273"/>
            </a:avLst>
          </a:prstGeom>
          <a:solidFill>
            <a:srgbClr val="E5E9F1"/>
          </a:solidFill>
          <a:ln/>
        </p:spPr>
        <p:txBody>
          <a:bodyPr/>
          <a:lstStyle/>
          <a:p>
            <a:endParaRPr lang="da-DK"/>
          </a:p>
        </p:txBody>
      </p:sp>
      <p:sp>
        <p:nvSpPr>
          <p:cNvPr id="6" name="Shape 4"/>
          <p:cNvSpPr/>
          <p:nvPr/>
        </p:nvSpPr>
        <p:spPr>
          <a:xfrm>
            <a:off x="10579608" y="370332"/>
            <a:ext cx="201168" cy="100584"/>
          </a:xfrm>
          <a:prstGeom prst="roundRect">
            <a:avLst>
              <a:gd name="adj" fmla="val 27273"/>
            </a:avLst>
          </a:prstGeom>
          <a:solidFill>
            <a:srgbClr val="E5E9F1"/>
          </a:solidFill>
          <a:ln/>
        </p:spPr>
        <p:txBody>
          <a:bodyPr/>
          <a:lstStyle/>
          <a:p>
            <a:endParaRPr lang="da-DK"/>
          </a:p>
        </p:txBody>
      </p:sp>
      <p:sp>
        <p:nvSpPr>
          <p:cNvPr id="7" name="Shape 5"/>
          <p:cNvSpPr/>
          <p:nvPr/>
        </p:nvSpPr>
        <p:spPr>
          <a:xfrm>
            <a:off x="10835640" y="370332"/>
            <a:ext cx="201168" cy="100584"/>
          </a:xfrm>
          <a:prstGeom prst="roundRect">
            <a:avLst>
              <a:gd name="adj" fmla="val 27273"/>
            </a:avLst>
          </a:prstGeom>
          <a:solidFill>
            <a:srgbClr val="E5E9F1"/>
          </a:solidFill>
          <a:ln/>
        </p:spPr>
        <p:txBody>
          <a:bodyPr/>
          <a:lstStyle/>
          <a:p>
            <a:endParaRPr lang="da-DK"/>
          </a:p>
        </p:txBody>
      </p:sp>
      <p:sp>
        <p:nvSpPr>
          <p:cNvPr id="8" name="Shape 6"/>
          <p:cNvSpPr/>
          <p:nvPr/>
        </p:nvSpPr>
        <p:spPr>
          <a:xfrm>
            <a:off x="11091672" y="370332"/>
            <a:ext cx="201168" cy="100584"/>
          </a:xfrm>
          <a:prstGeom prst="roundRect">
            <a:avLst>
              <a:gd name="adj" fmla="val 27273"/>
            </a:avLst>
          </a:prstGeom>
          <a:solidFill>
            <a:srgbClr val="E5E9F1"/>
          </a:solidFill>
          <a:ln/>
        </p:spPr>
        <p:txBody>
          <a:bodyPr/>
          <a:lstStyle/>
          <a:p>
            <a:endParaRPr lang="da-DK"/>
          </a:p>
        </p:txBody>
      </p:sp>
      <p:sp>
        <p:nvSpPr>
          <p:cNvPr id="9" name="Shape 7"/>
          <p:cNvSpPr/>
          <p:nvPr/>
        </p:nvSpPr>
        <p:spPr>
          <a:xfrm>
            <a:off x="11347704" y="370332"/>
            <a:ext cx="201168" cy="100584"/>
          </a:xfrm>
          <a:prstGeom prst="roundRect">
            <a:avLst>
              <a:gd name="adj" fmla="val 27273"/>
            </a:avLst>
          </a:prstGeom>
          <a:solidFill>
            <a:srgbClr val="E5E9F1"/>
          </a:solidFill>
          <a:ln/>
        </p:spPr>
        <p:txBody>
          <a:bodyPr/>
          <a:lstStyle/>
          <a:p>
            <a:endParaRPr lang="da-DK"/>
          </a:p>
        </p:txBody>
      </p:sp>
      <p:sp>
        <p:nvSpPr>
          <p:cNvPr id="10" name="Text 8"/>
          <p:cNvSpPr/>
          <p:nvPr/>
        </p:nvSpPr>
        <p:spPr>
          <a:xfrm>
            <a:off x="9052560" y="777240"/>
            <a:ext cx="2468880" cy="256032"/>
          </a:xfrm>
          <a:prstGeom prst="rect">
            <a:avLst/>
          </a:prstGeom>
          <a:noFill/>
          <a:ln/>
        </p:spPr>
        <p:txBody>
          <a:bodyPr wrap="square" lIns="0" tIns="0" rIns="0" bIns="0" rtlCol="0" anchor="ctr"/>
          <a:lstStyle/>
          <a:p>
            <a:pPr marL="0" indent="0" algn="r">
              <a:buNone/>
            </a:pPr>
            <a:r>
              <a:rPr lang="en-US" sz="950" dirty="0">
                <a:solidFill>
                  <a:srgbClr val="667085"/>
                </a:solidFill>
                <a:latin typeface="Calibri" pitchFamily="34" charset="0"/>
                <a:ea typeface="Calibri" pitchFamily="34" charset="-122"/>
                <a:cs typeface="Calibri" pitchFamily="34" charset="-120"/>
              </a:rPr>
              <a:t>Example 1 of 6</a:t>
            </a:r>
            <a:endParaRPr lang="en-US" sz="950" dirty="0"/>
          </a:p>
        </p:txBody>
      </p:sp>
      <p:sp>
        <p:nvSpPr>
          <p:cNvPr id="11" name="Shape 9"/>
          <p:cNvSpPr/>
          <p:nvPr/>
        </p:nvSpPr>
        <p:spPr>
          <a:xfrm>
            <a:off x="640080" y="868680"/>
            <a:ext cx="7452360" cy="4618839"/>
          </a:xfrm>
          <a:prstGeom prst="roundRect">
            <a:avLst>
              <a:gd name="adj" fmla="val 1980"/>
            </a:avLst>
          </a:prstGeom>
          <a:solidFill>
            <a:srgbClr val="FFFFFF"/>
          </a:solidFill>
          <a:ln w="12700">
            <a:solidFill>
              <a:srgbClr val="E5E9F1"/>
            </a:solidFill>
            <a:prstDash val="solid"/>
          </a:ln>
          <a:effectLst>
            <a:outerShdw blurRad="203200" dist="76200" dir="5400000" algn="bl" rotWithShape="0">
              <a:srgbClr val="17213D">
                <a:alpha val="16000"/>
              </a:srgbClr>
            </a:outerShdw>
          </a:effectLst>
        </p:spPr>
        <p:txBody>
          <a:bodyPr/>
          <a:lstStyle/>
          <a:p>
            <a:endParaRPr lang="da-DK"/>
          </a:p>
        </p:txBody>
      </p:sp>
      <p:sp>
        <p:nvSpPr>
          <p:cNvPr id="12" name="Shape 10"/>
          <p:cNvSpPr/>
          <p:nvPr/>
        </p:nvSpPr>
        <p:spPr>
          <a:xfrm>
            <a:off x="822960" y="1005840"/>
            <a:ext cx="73152" cy="73152"/>
          </a:xfrm>
          <a:prstGeom prst="ellipse">
            <a:avLst/>
          </a:prstGeom>
          <a:solidFill>
            <a:srgbClr val="E1E6EE"/>
          </a:solidFill>
          <a:ln/>
        </p:spPr>
        <p:txBody>
          <a:bodyPr/>
          <a:lstStyle/>
          <a:p>
            <a:endParaRPr lang="da-DK"/>
          </a:p>
        </p:txBody>
      </p:sp>
      <p:sp>
        <p:nvSpPr>
          <p:cNvPr id="13" name="Shape 11"/>
          <p:cNvSpPr/>
          <p:nvPr/>
        </p:nvSpPr>
        <p:spPr>
          <a:xfrm>
            <a:off x="1024128" y="1005840"/>
            <a:ext cx="73152" cy="73152"/>
          </a:xfrm>
          <a:prstGeom prst="ellipse">
            <a:avLst/>
          </a:prstGeom>
          <a:solidFill>
            <a:srgbClr val="E1E6EE"/>
          </a:solidFill>
          <a:ln/>
        </p:spPr>
        <p:txBody>
          <a:bodyPr/>
          <a:lstStyle/>
          <a:p>
            <a:endParaRPr lang="da-DK"/>
          </a:p>
        </p:txBody>
      </p:sp>
      <p:sp>
        <p:nvSpPr>
          <p:cNvPr id="14" name="Shape 12"/>
          <p:cNvSpPr/>
          <p:nvPr/>
        </p:nvSpPr>
        <p:spPr>
          <a:xfrm>
            <a:off x="1225296" y="1005840"/>
            <a:ext cx="73152" cy="73152"/>
          </a:xfrm>
          <a:prstGeom prst="ellipse">
            <a:avLst/>
          </a:prstGeom>
          <a:solidFill>
            <a:srgbClr val="E1E6EE"/>
          </a:solidFill>
          <a:ln/>
        </p:spPr>
        <p:txBody>
          <a:bodyPr/>
          <a:lstStyle/>
          <a:p>
            <a:endParaRPr lang="da-DK"/>
          </a:p>
        </p:txBody>
      </p:sp>
      <p:pic>
        <p:nvPicPr>
          <p:cNvPr id="15" name="Image 0" descr="/home/claude/pptx_build/assets/portfolio-management-light.png"/>
          <p:cNvPicPr>
            <a:picLocks noChangeAspect="1"/>
          </p:cNvPicPr>
          <p:nvPr/>
        </p:nvPicPr>
        <p:blipFill>
          <a:blip r:embed="rId3"/>
          <a:stretch>
            <a:fillRect/>
          </a:stretch>
        </p:blipFill>
        <p:spPr>
          <a:xfrm>
            <a:off x="777240" y="1234440"/>
            <a:ext cx="7178040" cy="4115919"/>
          </a:xfrm>
          <a:prstGeom prst="rect">
            <a:avLst/>
          </a:prstGeom>
        </p:spPr>
      </p:pic>
      <p:sp>
        <p:nvSpPr>
          <p:cNvPr id="16" name="Shape 13"/>
          <p:cNvSpPr/>
          <p:nvPr/>
        </p:nvSpPr>
        <p:spPr>
          <a:xfrm>
            <a:off x="8458200" y="896112"/>
            <a:ext cx="1463040" cy="292608"/>
          </a:xfrm>
          <a:prstGeom prst="roundRect">
            <a:avLst>
              <a:gd name="adj" fmla="val 50000"/>
            </a:avLst>
          </a:prstGeom>
          <a:solidFill>
            <a:srgbClr val="6D5DFC"/>
          </a:solidFill>
          <a:ln/>
        </p:spPr>
        <p:txBody>
          <a:bodyPr/>
          <a:lstStyle/>
          <a:p>
            <a:endParaRPr lang="da-DK"/>
          </a:p>
        </p:txBody>
      </p:sp>
      <p:sp>
        <p:nvSpPr>
          <p:cNvPr id="17" name="Text 14"/>
          <p:cNvSpPr/>
          <p:nvPr/>
        </p:nvSpPr>
        <p:spPr>
          <a:xfrm>
            <a:off x="8458200" y="896112"/>
            <a:ext cx="1463040" cy="292608"/>
          </a:xfrm>
          <a:prstGeom prst="rect">
            <a:avLst/>
          </a:prstGeom>
          <a:noFill/>
          <a:ln/>
        </p:spPr>
        <p:txBody>
          <a:bodyPr wrap="square" lIns="0" tIns="0" rIns="0" bIns="0" rtlCol="0" anchor="ctr"/>
          <a:lstStyle/>
          <a:p>
            <a:pPr marL="0" indent="0" algn="ctr">
              <a:buNone/>
            </a:pPr>
            <a:r>
              <a:rPr lang="en-US" sz="950" b="1" kern="0" spc="50" dirty="0">
                <a:solidFill>
                  <a:srgbClr val="FFFFFF"/>
                </a:solidFill>
                <a:latin typeface="Calibri" pitchFamily="34" charset="0"/>
                <a:ea typeface="Calibri" pitchFamily="34" charset="-122"/>
                <a:cs typeface="Calibri" pitchFamily="34" charset="-120"/>
              </a:rPr>
              <a:t>Portfolio</a:t>
            </a:r>
            <a:endParaRPr lang="en-US" sz="950" dirty="0"/>
          </a:p>
        </p:txBody>
      </p:sp>
      <p:sp>
        <p:nvSpPr>
          <p:cNvPr id="18" name="Text 15"/>
          <p:cNvSpPr/>
          <p:nvPr/>
        </p:nvSpPr>
        <p:spPr>
          <a:xfrm>
            <a:off x="8458200" y="1417320"/>
            <a:ext cx="3090672" cy="1005840"/>
          </a:xfrm>
          <a:prstGeom prst="rect">
            <a:avLst/>
          </a:prstGeom>
          <a:noFill/>
          <a:ln/>
        </p:spPr>
        <p:txBody>
          <a:bodyPr wrap="square" lIns="0" tIns="0" rIns="0" bIns="0" rtlCol="0" anchor="ctr"/>
          <a:lstStyle/>
          <a:p>
            <a:pPr marL="0" indent="0">
              <a:lnSpc>
                <a:spcPct val="105000"/>
              </a:lnSpc>
              <a:buNone/>
            </a:pPr>
            <a:r>
              <a:rPr lang="en-US" sz="2200" b="1" dirty="0">
                <a:solidFill>
                  <a:srgbClr val="151927"/>
                </a:solidFill>
                <a:latin typeface="Cambria" pitchFamily="34" charset="0"/>
                <a:ea typeface="Cambria" pitchFamily="34" charset="-122"/>
                <a:cs typeface="Cambria" pitchFamily="34" charset="-120"/>
              </a:rPr>
              <a:t>Portfolio Morning Brief</a:t>
            </a:r>
            <a:endParaRPr lang="en-US" sz="2200" dirty="0"/>
          </a:p>
        </p:txBody>
      </p:sp>
      <p:sp>
        <p:nvSpPr>
          <p:cNvPr id="19" name="Text 16"/>
          <p:cNvSpPr/>
          <p:nvPr/>
        </p:nvSpPr>
        <p:spPr>
          <a:xfrm>
            <a:off x="8458200" y="2331720"/>
            <a:ext cx="3090672" cy="1600200"/>
          </a:xfrm>
          <a:prstGeom prst="rect">
            <a:avLst/>
          </a:prstGeom>
          <a:noFill/>
          <a:ln/>
        </p:spPr>
        <p:txBody>
          <a:bodyPr wrap="square" lIns="0" tIns="0" rIns="0" bIns="0" rtlCol="0" anchor="ctr"/>
          <a:lstStyle/>
          <a:p>
            <a:pPr marL="0" indent="0">
              <a:lnSpc>
                <a:spcPct val="132000"/>
              </a:lnSpc>
              <a:buNone/>
            </a:pPr>
            <a:r>
              <a:rPr lang="en-US" sz="1100" dirty="0">
                <a:solidFill>
                  <a:srgbClr val="667085"/>
                </a:solidFill>
                <a:latin typeface="Calibri" pitchFamily="34" charset="0"/>
                <a:ea typeface="Calibri" pitchFamily="34" charset="-122"/>
                <a:cs typeface="Calibri" pitchFamily="34" charset="-120"/>
              </a:rPr>
              <a:t>See portfolio health, reporting coverage, risks, overdue milestones and matters requiring management attention in one decision-ready view.</a:t>
            </a:r>
            <a:endParaRPr lang="en-US" sz="1100" dirty="0"/>
          </a:p>
        </p:txBody>
      </p:sp>
      <p:sp>
        <p:nvSpPr>
          <p:cNvPr id="20" name="Shape 17"/>
          <p:cNvSpPr/>
          <p:nvPr/>
        </p:nvSpPr>
        <p:spPr>
          <a:xfrm>
            <a:off x="8458200" y="4206240"/>
            <a:ext cx="3090672" cy="0"/>
          </a:xfrm>
          <a:prstGeom prst="line">
            <a:avLst/>
          </a:prstGeom>
          <a:noFill/>
          <a:ln w="12700">
            <a:solidFill>
              <a:srgbClr val="E5E9F1"/>
            </a:solidFill>
            <a:prstDash val="solid"/>
          </a:ln>
        </p:spPr>
        <p:txBody>
          <a:bodyPr/>
          <a:lstStyle/>
          <a:p>
            <a:endParaRPr lang="da-DK"/>
          </a:p>
        </p:txBody>
      </p:sp>
      <p:sp>
        <p:nvSpPr>
          <p:cNvPr id="21" name="Text 18"/>
          <p:cNvSpPr/>
          <p:nvPr/>
        </p:nvSpPr>
        <p:spPr>
          <a:xfrm>
            <a:off x="8458200" y="4315968"/>
            <a:ext cx="3090672" cy="237744"/>
          </a:xfrm>
          <a:prstGeom prst="rect">
            <a:avLst/>
          </a:prstGeom>
          <a:noFill/>
          <a:ln/>
        </p:spPr>
        <p:txBody>
          <a:bodyPr wrap="square" lIns="0" tIns="0" rIns="0" bIns="0" rtlCol="0" anchor="ctr"/>
          <a:lstStyle/>
          <a:p>
            <a:pPr marL="0" indent="0">
              <a:buNone/>
            </a:pPr>
            <a:r>
              <a:rPr lang="en-US" sz="850" b="1" kern="0" spc="40" dirty="0">
                <a:solidFill>
                  <a:srgbClr val="6D5DFC"/>
                </a:solidFill>
                <a:latin typeface="Calibri" pitchFamily="34" charset="0"/>
                <a:ea typeface="Calibri" pitchFamily="34" charset="-122"/>
                <a:cs typeface="Calibri" pitchFamily="34" charset="-120"/>
              </a:rPr>
              <a:t>EXPLORE FEATURES</a:t>
            </a:r>
            <a:endParaRPr lang="en-US" sz="850" dirty="0"/>
          </a:p>
        </p:txBody>
      </p:sp>
      <p:sp>
        <p:nvSpPr>
          <p:cNvPr id="22" name="Text 19">
            <a:hlinkClick r:id="rId4" tooltip="Portfolio Management features"/>
          </p:cNvPr>
          <p:cNvSpPr/>
          <p:nvPr/>
        </p:nvSpPr>
        <p:spPr>
          <a:xfrm>
            <a:off x="8458200" y="4572000"/>
            <a:ext cx="3090672" cy="320040"/>
          </a:xfrm>
          <a:prstGeom prst="rect">
            <a:avLst/>
          </a:prstGeom>
          <a:noFill/>
          <a:ln/>
        </p:spPr>
        <p:txBody>
          <a:bodyPr wrap="square" lIns="0" tIns="0" rIns="0" bIns="0" rtlCol="0" anchor="ctr"/>
          <a:lstStyle/>
          <a:p>
            <a:pPr marL="0" indent="0">
              <a:buNone/>
            </a:pPr>
            <a:r>
              <a:rPr lang="en-US" sz="1100" u="sng" dirty="0">
                <a:solidFill>
                  <a:srgbClr val="151927"/>
                </a:solidFill>
                <a:latin typeface="Calibri" pitchFamily="34" charset="0"/>
                <a:ea typeface="Calibri" pitchFamily="34" charset="-122"/>
                <a:cs typeface="Calibri" pitchFamily="34" charset="-120"/>
                <a:hlinkClick r:id="rId4" tooltip="Portfolio Management features">
                  <a:extLst>
                    <a:ext uri="{A12FA001-AC4F-418D-AE19-62706E023703}">
                      <ahyp:hlinkClr xmlns:ahyp="http://schemas.microsoft.com/office/drawing/2018/hyperlinkcolor" val="tx"/>
                    </a:ext>
                  </a:extLst>
                </a:hlinkClick>
              </a:rPr>
              <a:t>Portfolio Management features  →</a:t>
            </a:r>
            <a:endParaRPr lang="en-US" sz="1100" dirty="0"/>
          </a:p>
        </p:txBody>
      </p:sp>
      <p:sp>
        <p:nvSpPr>
          <p:cNvPr id="23" name="Shape 20"/>
          <p:cNvSpPr/>
          <p:nvPr/>
        </p:nvSpPr>
        <p:spPr>
          <a:xfrm>
            <a:off x="8458200" y="4983480"/>
            <a:ext cx="3090672" cy="0"/>
          </a:xfrm>
          <a:prstGeom prst="line">
            <a:avLst/>
          </a:prstGeom>
          <a:noFill/>
          <a:ln w="12700">
            <a:solidFill>
              <a:srgbClr val="E5E9F1"/>
            </a:solidFill>
            <a:prstDash val="solid"/>
          </a:ln>
        </p:spPr>
        <p:txBody>
          <a:bodyPr/>
          <a:lstStyle/>
          <a:p>
            <a:endParaRPr lang="da-DK"/>
          </a:p>
        </p:txBody>
      </p:sp>
      <p:sp>
        <p:nvSpPr>
          <p:cNvPr id="24" name="Text 21"/>
          <p:cNvSpPr/>
          <p:nvPr/>
        </p:nvSpPr>
        <p:spPr>
          <a:xfrm>
            <a:off x="8458200" y="5093208"/>
            <a:ext cx="3090672" cy="237744"/>
          </a:xfrm>
          <a:prstGeom prst="rect">
            <a:avLst/>
          </a:prstGeom>
          <a:noFill/>
          <a:ln/>
        </p:spPr>
        <p:txBody>
          <a:bodyPr wrap="square" lIns="0" tIns="0" rIns="0" bIns="0" rtlCol="0" anchor="ctr"/>
          <a:lstStyle/>
          <a:p>
            <a:pPr marL="0" indent="0">
              <a:buNone/>
            </a:pPr>
            <a:r>
              <a:rPr lang="en-US" sz="850" b="1" kern="0" spc="40" dirty="0">
                <a:solidFill>
                  <a:srgbClr val="6D5DFC"/>
                </a:solidFill>
                <a:latin typeface="Calibri" pitchFamily="34" charset="0"/>
                <a:ea typeface="Calibri" pitchFamily="34" charset="-122"/>
                <a:cs typeface="Calibri" pitchFamily="34" charset="-120"/>
              </a:rPr>
              <a:t>QUICK GUIDE</a:t>
            </a:r>
            <a:endParaRPr lang="en-US" sz="850" dirty="0"/>
          </a:p>
        </p:txBody>
      </p:sp>
      <p:sp>
        <p:nvSpPr>
          <p:cNvPr id="25" name="Text 22">
            <a:hlinkClick r:id="rId5" tooltip="Use Portfolio Overview"/>
          </p:cNvPr>
          <p:cNvSpPr/>
          <p:nvPr/>
        </p:nvSpPr>
        <p:spPr>
          <a:xfrm>
            <a:off x="8458200" y="5349240"/>
            <a:ext cx="3090672" cy="320040"/>
          </a:xfrm>
          <a:prstGeom prst="rect">
            <a:avLst/>
          </a:prstGeom>
          <a:noFill/>
          <a:ln/>
        </p:spPr>
        <p:txBody>
          <a:bodyPr wrap="square" lIns="0" tIns="0" rIns="0" bIns="0" rtlCol="0" anchor="ctr"/>
          <a:lstStyle/>
          <a:p>
            <a:pPr marL="0" indent="0">
              <a:buNone/>
            </a:pPr>
            <a:r>
              <a:rPr lang="en-US" sz="1100" u="sng" dirty="0">
                <a:solidFill>
                  <a:srgbClr val="151927"/>
                </a:solidFill>
                <a:latin typeface="Calibri" pitchFamily="34" charset="0"/>
                <a:ea typeface="Calibri" pitchFamily="34" charset="-122"/>
                <a:cs typeface="Calibri" pitchFamily="34" charset="-120"/>
                <a:hlinkClick r:id="rId5" tooltip="Use Portfolio Overview">
                  <a:extLst>
                    <a:ext uri="{A12FA001-AC4F-418D-AE19-62706E023703}">
                      <ahyp:hlinkClr xmlns:ahyp="http://schemas.microsoft.com/office/drawing/2018/hyperlinkcolor" val="tx"/>
                    </a:ext>
                  </a:extLst>
                </a:hlinkClick>
              </a:rPr>
              <a:t>Use Portfolio Overview  →</a:t>
            </a:r>
            <a:endParaRPr lang="en-US" sz="1100" dirty="0"/>
          </a:p>
        </p:txBody>
      </p:sp>
      <p:sp>
        <p:nvSpPr>
          <p:cNvPr id="26" name="Text 23"/>
          <p:cNvSpPr/>
          <p:nvPr/>
        </p:nvSpPr>
        <p:spPr>
          <a:xfrm>
            <a:off x="640080" y="6537960"/>
            <a:ext cx="5486400" cy="256032"/>
          </a:xfrm>
          <a:prstGeom prst="rect">
            <a:avLst/>
          </a:prstGeom>
          <a:noFill/>
          <a:ln/>
        </p:spPr>
        <p:txBody>
          <a:bodyPr wrap="square" lIns="0" tIns="0" rIns="0" bIns="0" rtlCol="0" anchor="ctr"/>
          <a:lstStyle/>
          <a:p>
            <a:pPr marL="0" indent="0">
              <a:buNone/>
            </a:pPr>
            <a:r>
              <a:rPr lang="en-US" sz="850" dirty="0">
                <a:solidFill>
                  <a:srgbClr val="667085"/>
                </a:solidFill>
                <a:latin typeface="Calibri" pitchFamily="34" charset="0"/>
                <a:ea typeface="Calibri" pitchFamily="34" charset="-122"/>
                <a:cs typeface="Calibri" pitchFamily="34" charset="-120"/>
              </a:rPr>
              <a:t>Examples — Product tour</a:t>
            </a:r>
            <a:endParaRPr lang="en-US" sz="850" dirty="0"/>
          </a:p>
        </p:txBody>
      </p:sp>
      <p:sp>
        <p:nvSpPr>
          <p:cNvPr id="27" name="Text 24"/>
          <p:cNvSpPr/>
          <p:nvPr/>
        </p:nvSpPr>
        <p:spPr>
          <a:xfrm>
            <a:off x="10607040" y="6537960"/>
            <a:ext cx="914400" cy="256032"/>
          </a:xfrm>
          <a:prstGeom prst="rect">
            <a:avLst/>
          </a:prstGeom>
          <a:noFill/>
          <a:ln/>
        </p:spPr>
        <p:txBody>
          <a:bodyPr wrap="square" lIns="0" tIns="0" rIns="0" bIns="0" rtlCol="0" anchor="ctr"/>
          <a:lstStyle/>
          <a:p>
            <a:pPr marL="0" indent="0" algn="r">
              <a:buNone/>
            </a:pPr>
            <a:r>
              <a:rPr lang="en-US" sz="850" b="1" dirty="0">
                <a:solidFill>
                  <a:srgbClr val="667085"/>
                </a:solidFill>
                <a:latin typeface="Calibri" pitchFamily="34" charset="0"/>
                <a:ea typeface="Calibri" pitchFamily="34" charset="-122"/>
                <a:cs typeface="Calibri" pitchFamily="34" charset="-120"/>
              </a:rPr>
              <a:t>1PM</a:t>
            </a:r>
            <a:endParaRPr lang="en-US" sz="850" dirty="0"/>
          </a:p>
        </p:txBody>
      </p:sp>
      <p:sp>
        <p:nvSpPr>
          <p:cNvPr id="28" name="Text 25"/>
          <p:cNvSpPr/>
          <p:nvPr/>
        </p:nvSpPr>
        <p:spPr>
          <a:xfrm>
            <a:off x="11475720" y="6537960"/>
            <a:ext cx="548640" cy="256032"/>
          </a:xfrm>
          <a:prstGeom prst="rect">
            <a:avLst/>
          </a:prstGeom>
          <a:noFill/>
          <a:ln/>
        </p:spPr>
        <p:txBody>
          <a:bodyPr wrap="square" lIns="0" tIns="0" rIns="0" bIns="0" rtlCol="0" anchor="ctr"/>
          <a:lstStyle/>
          <a:p>
            <a:pPr marL="0" indent="0" algn="r">
              <a:buNone/>
            </a:pPr>
            <a:r>
              <a:rPr lang="en-US" sz="850" dirty="0">
                <a:solidFill>
                  <a:srgbClr val="667085"/>
                </a:solidFill>
                <a:latin typeface="Calibri" pitchFamily="34" charset="0"/>
                <a:ea typeface="Calibri" pitchFamily="34" charset="-122"/>
                <a:cs typeface="Calibri" pitchFamily="34" charset="-120"/>
              </a:rPr>
              <a:t>11</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6F8FB"/>
        </a:solidFill>
        <a:effectLst/>
      </p:bgPr>
    </p:bg>
    <p:spTree>
      <p:nvGrpSpPr>
        <p:cNvPr id="1" name=""/>
        <p:cNvGrpSpPr/>
        <p:nvPr/>
      </p:nvGrpSpPr>
      <p:grpSpPr>
        <a:xfrm>
          <a:off x="0" y="0"/>
          <a:ext cx="0" cy="0"/>
          <a:chOff x="0" y="0"/>
          <a:chExt cx="0" cy="0"/>
        </a:xfrm>
      </p:grpSpPr>
      <p:sp>
        <p:nvSpPr>
          <p:cNvPr id="2" name="Text 0"/>
          <p:cNvSpPr/>
          <p:nvPr/>
        </p:nvSpPr>
        <p:spPr>
          <a:xfrm>
            <a:off x="640080" y="292608"/>
            <a:ext cx="8229600" cy="256032"/>
          </a:xfrm>
          <a:prstGeom prst="rect">
            <a:avLst/>
          </a:prstGeom>
          <a:noFill/>
          <a:ln/>
        </p:spPr>
        <p:txBody>
          <a:bodyPr wrap="square" lIns="0" tIns="0" rIns="0" bIns="0" rtlCol="0" anchor="ctr"/>
          <a:lstStyle/>
          <a:p>
            <a:pPr marL="0" indent="0">
              <a:buNone/>
            </a:pPr>
            <a:r>
              <a:rPr lang="en-US" sz="900" kern="0" spc="40" dirty="0">
                <a:solidFill>
                  <a:srgbClr val="AAB2C2"/>
                </a:solidFill>
                <a:latin typeface="Calibri" pitchFamily="34" charset="0"/>
                <a:ea typeface="Calibri" pitchFamily="34" charset="-122"/>
                <a:cs typeface="Calibri" pitchFamily="34" charset="-120"/>
              </a:rPr>
              <a:t>1 · Introduction</a:t>
            </a:r>
            <a:r>
              <a:rPr lang="en-US" sz="900" dirty="0">
                <a:solidFill>
                  <a:srgbClr val="000000"/>
                </a:solidFill>
              </a:rPr>
              <a:t>    </a:t>
            </a:r>
            <a:r>
              <a:rPr lang="en-US" sz="900" kern="0" spc="40" dirty="0">
                <a:solidFill>
                  <a:srgbClr val="AAB2C2"/>
                </a:solidFill>
                <a:latin typeface="Calibri" pitchFamily="34" charset="0"/>
                <a:ea typeface="Calibri" pitchFamily="34" charset="-122"/>
                <a:cs typeface="Calibri" pitchFamily="34" charset="-120"/>
              </a:rPr>
              <a:t>2 · Why 1PM</a:t>
            </a:r>
            <a:r>
              <a:rPr lang="en-US" sz="900" dirty="0">
                <a:solidFill>
                  <a:srgbClr val="000000"/>
                </a:solidFill>
              </a:rPr>
              <a:t>    </a:t>
            </a:r>
            <a:r>
              <a:rPr lang="en-US" sz="900" b="1" kern="0" spc="40" dirty="0">
                <a:solidFill>
                  <a:srgbClr val="6B8F00"/>
                </a:solidFill>
                <a:latin typeface="Calibri" pitchFamily="34" charset="0"/>
                <a:ea typeface="Calibri" pitchFamily="34" charset="-122"/>
                <a:cs typeface="Calibri" pitchFamily="34" charset="-120"/>
              </a:rPr>
              <a:t>3 · Product tour</a:t>
            </a:r>
            <a:r>
              <a:rPr lang="en-US" sz="900" dirty="0">
                <a:solidFill>
                  <a:srgbClr val="000000"/>
                </a:solidFill>
              </a:rPr>
              <a:t>    </a:t>
            </a:r>
            <a:r>
              <a:rPr lang="en-US" sz="900" kern="0" spc="40" dirty="0">
                <a:solidFill>
                  <a:srgbClr val="AAB2C2"/>
                </a:solidFill>
                <a:latin typeface="Calibri" pitchFamily="34" charset="0"/>
                <a:ea typeface="Calibri" pitchFamily="34" charset="-122"/>
                <a:cs typeface="Calibri" pitchFamily="34" charset="-120"/>
              </a:rPr>
              <a:t>4 · Get started</a:t>
            </a:r>
            <a:endParaRPr lang="en-US" sz="900" dirty="0"/>
          </a:p>
        </p:txBody>
      </p:sp>
      <p:sp>
        <p:nvSpPr>
          <p:cNvPr id="3" name="Shape 1"/>
          <p:cNvSpPr/>
          <p:nvPr/>
        </p:nvSpPr>
        <p:spPr>
          <a:xfrm>
            <a:off x="640080" y="603504"/>
            <a:ext cx="10927080" cy="0"/>
          </a:xfrm>
          <a:prstGeom prst="line">
            <a:avLst/>
          </a:prstGeom>
          <a:noFill/>
          <a:ln w="9525">
            <a:solidFill>
              <a:srgbClr val="E5E9F1"/>
            </a:solidFill>
            <a:prstDash val="solid"/>
          </a:ln>
        </p:spPr>
        <p:txBody>
          <a:bodyPr/>
          <a:lstStyle/>
          <a:p>
            <a:endParaRPr lang="da-DK"/>
          </a:p>
        </p:txBody>
      </p:sp>
      <p:sp>
        <p:nvSpPr>
          <p:cNvPr id="4" name="Shape 2"/>
          <p:cNvSpPr/>
          <p:nvPr/>
        </p:nvSpPr>
        <p:spPr>
          <a:xfrm>
            <a:off x="10067544" y="370332"/>
            <a:ext cx="201168" cy="100584"/>
          </a:xfrm>
          <a:prstGeom prst="roundRect">
            <a:avLst>
              <a:gd name="adj" fmla="val 27273"/>
            </a:avLst>
          </a:prstGeom>
          <a:solidFill>
            <a:srgbClr val="6B8F00"/>
          </a:solidFill>
          <a:ln/>
        </p:spPr>
        <p:txBody>
          <a:bodyPr/>
          <a:lstStyle/>
          <a:p>
            <a:endParaRPr lang="da-DK"/>
          </a:p>
        </p:txBody>
      </p:sp>
      <p:sp>
        <p:nvSpPr>
          <p:cNvPr id="5" name="Shape 3"/>
          <p:cNvSpPr/>
          <p:nvPr/>
        </p:nvSpPr>
        <p:spPr>
          <a:xfrm>
            <a:off x="10323576" y="370332"/>
            <a:ext cx="201168" cy="100584"/>
          </a:xfrm>
          <a:prstGeom prst="roundRect">
            <a:avLst>
              <a:gd name="adj" fmla="val 27273"/>
            </a:avLst>
          </a:prstGeom>
          <a:solidFill>
            <a:srgbClr val="6B8F00"/>
          </a:solidFill>
          <a:ln/>
        </p:spPr>
        <p:txBody>
          <a:bodyPr/>
          <a:lstStyle/>
          <a:p>
            <a:endParaRPr lang="da-DK"/>
          </a:p>
        </p:txBody>
      </p:sp>
      <p:sp>
        <p:nvSpPr>
          <p:cNvPr id="6" name="Shape 4"/>
          <p:cNvSpPr/>
          <p:nvPr/>
        </p:nvSpPr>
        <p:spPr>
          <a:xfrm>
            <a:off x="10579608" y="370332"/>
            <a:ext cx="201168" cy="100584"/>
          </a:xfrm>
          <a:prstGeom prst="roundRect">
            <a:avLst>
              <a:gd name="adj" fmla="val 27273"/>
            </a:avLst>
          </a:prstGeom>
          <a:solidFill>
            <a:srgbClr val="E5E9F1"/>
          </a:solidFill>
          <a:ln/>
        </p:spPr>
        <p:txBody>
          <a:bodyPr/>
          <a:lstStyle/>
          <a:p>
            <a:endParaRPr lang="da-DK"/>
          </a:p>
        </p:txBody>
      </p:sp>
      <p:sp>
        <p:nvSpPr>
          <p:cNvPr id="7" name="Shape 5"/>
          <p:cNvSpPr/>
          <p:nvPr/>
        </p:nvSpPr>
        <p:spPr>
          <a:xfrm>
            <a:off x="10835640" y="370332"/>
            <a:ext cx="201168" cy="100584"/>
          </a:xfrm>
          <a:prstGeom prst="roundRect">
            <a:avLst>
              <a:gd name="adj" fmla="val 27273"/>
            </a:avLst>
          </a:prstGeom>
          <a:solidFill>
            <a:srgbClr val="E5E9F1"/>
          </a:solidFill>
          <a:ln/>
        </p:spPr>
        <p:txBody>
          <a:bodyPr/>
          <a:lstStyle/>
          <a:p>
            <a:endParaRPr lang="da-DK"/>
          </a:p>
        </p:txBody>
      </p:sp>
      <p:sp>
        <p:nvSpPr>
          <p:cNvPr id="8" name="Shape 6"/>
          <p:cNvSpPr/>
          <p:nvPr/>
        </p:nvSpPr>
        <p:spPr>
          <a:xfrm>
            <a:off x="11091672" y="370332"/>
            <a:ext cx="201168" cy="100584"/>
          </a:xfrm>
          <a:prstGeom prst="roundRect">
            <a:avLst>
              <a:gd name="adj" fmla="val 27273"/>
            </a:avLst>
          </a:prstGeom>
          <a:solidFill>
            <a:srgbClr val="E5E9F1"/>
          </a:solidFill>
          <a:ln/>
        </p:spPr>
        <p:txBody>
          <a:bodyPr/>
          <a:lstStyle/>
          <a:p>
            <a:endParaRPr lang="da-DK"/>
          </a:p>
        </p:txBody>
      </p:sp>
      <p:sp>
        <p:nvSpPr>
          <p:cNvPr id="9" name="Shape 7"/>
          <p:cNvSpPr/>
          <p:nvPr/>
        </p:nvSpPr>
        <p:spPr>
          <a:xfrm>
            <a:off x="11347704" y="370332"/>
            <a:ext cx="201168" cy="100584"/>
          </a:xfrm>
          <a:prstGeom prst="roundRect">
            <a:avLst>
              <a:gd name="adj" fmla="val 27273"/>
            </a:avLst>
          </a:prstGeom>
          <a:solidFill>
            <a:srgbClr val="E5E9F1"/>
          </a:solidFill>
          <a:ln/>
        </p:spPr>
        <p:txBody>
          <a:bodyPr/>
          <a:lstStyle/>
          <a:p>
            <a:endParaRPr lang="da-DK"/>
          </a:p>
        </p:txBody>
      </p:sp>
      <p:sp>
        <p:nvSpPr>
          <p:cNvPr id="10" name="Text 8"/>
          <p:cNvSpPr/>
          <p:nvPr/>
        </p:nvSpPr>
        <p:spPr>
          <a:xfrm>
            <a:off x="9052560" y="777240"/>
            <a:ext cx="2468880" cy="256032"/>
          </a:xfrm>
          <a:prstGeom prst="rect">
            <a:avLst/>
          </a:prstGeom>
          <a:noFill/>
          <a:ln/>
        </p:spPr>
        <p:txBody>
          <a:bodyPr wrap="square" lIns="0" tIns="0" rIns="0" bIns="0" rtlCol="0" anchor="ctr"/>
          <a:lstStyle/>
          <a:p>
            <a:pPr marL="0" indent="0" algn="r">
              <a:buNone/>
            </a:pPr>
            <a:r>
              <a:rPr lang="en-US" sz="950" dirty="0">
                <a:solidFill>
                  <a:srgbClr val="667085"/>
                </a:solidFill>
                <a:latin typeface="Calibri" pitchFamily="34" charset="0"/>
                <a:ea typeface="Calibri" pitchFamily="34" charset="-122"/>
                <a:cs typeface="Calibri" pitchFamily="34" charset="-120"/>
              </a:rPr>
              <a:t>Example 2 of 6</a:t>
            </a:r>
            <a:endParaRPr lang="en-US" sz="950" dirty="0"/>
          </a:p>
        </p:txBody>
      </p:sp>
      <p:sp>
        <p:nvSpPr>
          <p:cNvPr id="11" name="Shape 9"/>
          <p:cNvSpPr/>
          <p:nvPr/>
        </p:nvSpPr>
        <p:spPr>
          <a:xfrm>
            <a:off x="640080" y="868680"/>
            <a:ext cx="7452360" cy="4328824"/>
          </a:xfrm>
          <a:prstGeom prst="roundRect">
            <a:avLst>
              <a:gd name="adj" fmla="val 2112"/>
            </a:avLst>
          </a:prstGeom>
          <a:solidFill>
            <a:srgbClr val="FFFFFF"/>
          </a:solidFill>
          <a:ln w="12700">
            <a:solidFill>
              <a:srgbClr val="E5E9F1"/>
            </a:solidFill>
            <a:prstDash val="solid"/>
          </a:ln>
          <a:effectLst>
            <a:outerShdw blurRad="203200" dist="76200" dir="5400000" algn="bl" rotWithShape="0">
              <a:srgbClr val="17213D">
                <a:alpha val="16000"/>
              </a:srgbClr>
            </a:outerShdw>
          </a:effectLst>
        </p:spPr>
        <p:txBody>
          <a:bodyPr/>
          <a:lstStyle/>
          <a:p>
            <a:endParaRPr lang="da-DK"/>
          </a:p>
        </p:txBody>
      </p:sp>
      <p:sp>
        <p:nvSpPr>
          <p:cNvPr id="12" name="Shape 10"/>
          <p:cNvSpPr/>
          <p:nvPr/>
        </p:nvSpPr>
        <p:spPr>
          <a:xfrm>
            <a:off x="822960" y="1005840"/>
            <a:ext cx="73152" cy="73152"/>
          </a:xfrm>
          <a:prstGeom prst="ellipse">
            <a:avLst/>
          </a:prstGeom>
          <a:solidFill>
            <a:srgbClr val="E1E6EE"/>
          </a:solidFill>
          <a:ln/>
        </p:spPr>
        <p:txBody>
          <a:bodyPr/>
          <a:lstStyle/>
          <a:p>
            <a:endParaRPr lang="da-DK"/>
          </a:p>
        </p:txBody>
      </p:sp>
      <p:sp>
        <p:nvSpPr>
          <p:cNvPr id="13" name="Shape 11"/>
          <p:cNvSpPr/>
          <p:nvPr/>
        </p:nvSpPr>
        <p:spPr>
          <a:xfrm>
            <a:off x="1024128" y="1005840"/>
            <a:ext cx="73152" cy="73152"/>
          </a:xfrm>
          <a:prstGeom prst="ellipse">
            <a:avLst/>
          </a:prstGeom>
          <a:solidFill>
            <a:srgbClr val="E1E6EE"/>
          </a:solidFill>
          <a:ln/>
        </p:spPr>
        <p:txBody>
          <a:bodyPr/>
          <a:lstStyle/>
          <a:p>
            <a:endParaRPr lang="da-DK"/>
          </a:p>
        </p:txBody>
      </p:sp>
      <p:sp>
        <p:nvSpPr>
          <p:cNvPr id="14" name="Shape 12"/>
          <p:cNvSpPr/>
          <p:nvPr/>
        </p:nvSpPr>
        <p:spPr>
          <a:xfrm>
            <a:off x="1225296" y="1005840"/>
            <a:ext cx="73152" cy="73152"/>
          </a:xfrm>
          <a:prstGeom prst="ellipse">
            <a:avLst/>
          </a:prstGeom>
          <a:solidFill>
            <a:srgbClr val="E1E6EE"/>
          </a:solidFill>
          <a:ln/>
        </p:spPr>
        <p:txBody>
          <a:bodyPr/>
          <a:lstStyle/>
          <a:p>
            <a:endParaRPr lang="da-DK"/>
          </a:p>
        </p:txBody>
      </p:sp>
      <p:pic>
        <p:nvPicPr>
          <p:cNvPr id="15" name="Image 0" descr="/home/claude/pptx_build/assets/portfolio-gantt-overview.png"/>
          <p:cNvPicPr>
            <a:picLocks noChangeAspect="1"/>
          </p:cNvPicPr>
          <p:nvPr/>
        </p:nvPicPr>
        <p:blipFill>
          <a:blip r:embed="rId3"/>
          <a:stretch>
            <a:fillRect/>
          </a:stretch>
        </p:blipFill>
        <p:spPr>
          <a:xfrm>
            <a:off x="777240" y="1234440"/>
            <a:ext cx="7178040" cy="3825904"/>
          </a:xfrm>
          <a:prstGeom prst="rect">
            <a:avLst/>
          </a:prstGeom>
        </p:spPr>
      </p:pic>
      <p:sp>
        <p:nvSpPr>
          <p:cNvPr id="16" name="Shape 13"/>
          <p:cNvSpPr/>
          <p:nvPr/>
        </p:nvSpPr>
        <p:spPr>
          <a:xfrm>
            <a:off x="8458200" y="896112"/>
            <a:ext cx="1463040" cy="292608"/>
          </a:xfrm>
          <a:prstGeom prst="roundRect">
            <a:avLst>
              <a:gd name="adj" fmla="val 50000"/>
            </a:avLst>
          </a:prstGeom>
          <a:solidFill>
            <a:srgbClr val="6D5DFC"/>
          </a:solidFill>
          <a:ln/>
        </p:spPr>
        <p:txBody>
          <a:bodyPr/>
          <a:lstStyle/>
          <a:p>
            <a:endParaRPr lang="da-DK"/>
          </a:p>
        </p:txBody>
      </p:sp>
      <p:sp>
        <p:nvSpPr>
          <p:cNvPr id="17" name="Text 14"/>
          <p:cNvSpPr/>
          <p:nvPr/>
        </p:nvSpPr>
        <p:spPr>
          <a:xfrm>
            <a:off x="8458200" y="896112"/>
            <a:ext cx="1463040" cy="292608"/>
          </a:xfrm>
          <a:prstGeom prst="rect">
            <a:avLst/>
          </a:prstGeom>
          <a:noFill/>
          <a:ln/>
        </p:spPr>
        <p:txBody>
          <a:bodyPr wrap="square" lIns="0" tIns="0" rIns="0" bIns="0" rtlCol="0" anchor="ctr"/>
          <a:lstStyle/>
          <a:p>
            <a:pPr marL="0" indent="0" algn="ctr">
              <a:buNone/>
            </a:pPr>
            <a:r>
              <a:rPr lang="en-US" sz="950" b="1" kern="0" spc="50" dirty="0">
                <a:solidFill>
                  <a:srgbClr val="FFFFFF"/>
                </a:solidFill>
                <a:latin typeface="Calibri" pitchFamily="34" charset="0"/>
                <a:ea typeface="Calibri" pitchFamily="34" charset="-122"/>
                <a:cs typeface="Calibri" pitchFamily="34" charset="-120"/>
              </a:rPr>
              <a:t>Portfolio</a:t>
            </a:r>
            <a:endParaRPr lang="en-US" sz="950" dirty="0"/>
          </a:p>
        </p:txBody>
      </p:sp>
      <p:sp>
        <p:nvSpPr>
          <p:cNvPr id="18" name="Text 15"/>
          <p:cNvSpPr/>
          <p:nvPr/>
        </p:nvSpPr>
        <p:spPr>
          <a:xfrm>
            <a:off x="8458200" y="1417320"/>
            <a:ext cx="3090672" cy="1005840"/>
          </a:xfrm>
          <a:prstGeom prst="rect">
            <a:avLst/>
          </a:prstGeom>
          <a:noFill/>
          <a:ln/>
        </p:spPr>
        <p:txBody>
          <a:bodyPr wrap="square" lIns="0" tIns="0" rIns="0" bIns="0" rtlCol="0" anchor="ctr"/>
          <a:lstStyle/>
          <a:p>
            <a:pPr marL="0" indent="0">
              <a:lnSpc>
                <a:spcPct val="105000"/>
              </a:lnSpc>
              <a:buNone/>
            </a:pPr>
            <a:r>
              <a:rPr lang="en-US" sz="2200" b="1" dirty="0">
                <a:solidFill>
                  <a:srgbClr val="151927"/>
                </a:solidFill>
                <a:latin typeface="Cambria" pitchFamily="34" charset="0"/>
                <a:ea typeface="Cambria" pitchFamily="34" charset="-122"/>
                <a:cs typeface="Cambria" pitchFamily="34" charset="-120"/>
              </a:rPr>
              <a:t>Portfolio Gantt Overview</a:t>
            </a:r>
            <a:endParaRPr lang="en-US" sz="2200" dirty="0"/>
          </a:p>
        </p:txBody>
      </p:sp>
      <p:sp>
        <p:nvSpPr>
          <p:cNvPr id="19" name="Text 16"/>
          <p:cNvSpPr/>
          <p:nvPr/>
        </p:nvSpPr>
        <p:spPr>
          <a:xfrm>
            <a:off x="8458200" y="2331720"/>
            <a:ext cx="3090672" cy="1600200"/>
          </a:xfrm>
          <a:prstGeom prst="rect">
            <a:avLst/>
          </a:prstGeom>
          <a:noFill/>
          <a:ln/>
        </p:spPr>
        <p:txBody>
          <a:bodyPr wrap="square" lIns="0" tIns="0" rIns="0" bIns="0" rtlCol="0" anchor="ctr"/>
          <a:lstStyle/>
          <a:p>
            <a:pPr marL="0" indent="0">
              <a:lnSpc>
                <a:spcPct val="132000"/>
              </a:lnSpc>
              <a:buNone/>
            </a:pPr>
            <a:r>
              <a:rPr lang="en-US" sz="1100" dirty="0">
                <a:solidFill>
                  <a:srgbClr val="667085"/>
                </a:solidFill>
                <a:latin typeface="Calibri" pitchFamily="34" charset="0"/>
                <a:ea typeface="Calibri" pitchFamily="34" charset="-122"/>
                <a:cs typeface="Calibri" pitchFamily="34" charset="-120"/>
              </a:rPr>
              <a:t>See every project's stages, phases and milestones aligned on one shared timeline, with today's date marked straight across the whole portfolio.</a:t>
            </a:r>
            <a:endParaRPr lang="en-US" sz="1100" dirty="0"/>
          </a:p>
        </p:txBody>
      </p:sp>
      <p:sp>
        <p:nvSpPr>
          <p:cNvPr id="20" name="Shape 17"/>
          <p:cNvSpPr/>
          <p:nvPr/>
        </p:nvSpPr>
        <p:spPr>
          <a:xfrm>
            <a:off x="8458200" y="4206240"/>
            <a:ext cx="3090672" cy="0"/>
          </a:xfrm>
          <a:prstGeom prst="line">
            <a:avLst/>
          </a:prstGeom>
          <a:noFill/>
          <a:ln w="12700">
            <a:solidFill>
              <a:srgbClr val="E5E9F1"/>
            </a:solidFill>
            <a:prstDash val="solid"/>
          </a:ln>
        </p:spPr>
        <p:txBody>
          <a:bodyPr/>
          <a:lstStyle/>
          <a:p>
            <a:endParaRPr lang="da-DK"/>
          </a:p>
        </p:txBody>
      </p:sp>
      <p:sp>
        <p:nvSpPr>
          <p:cNvPr id="21" name="Text 18"/>
          <p:cNvSpPr/>
          <p:nvPr/>
        </p:nvSpPr>
        <p:spPr>
          <a:xfrm>
            <a:off x="8458200" y="4315968"/>
            <a:ext cx="3090672" cy="237744"/>
          </a:xfrm>
          <a:prstGeom prst="rect">
            <a:avLst/>
          </a:prstGeom>
          <a:noFill/>
          <a:ln/>
        </p:spPr>
        <p:txBody>
          <a:bodyPr wrap="square" lIns="0" tIns="0" rIns="0" bIns="0" rtlCol="0" anchor="ctr"/>
          <a:lstStyle/>
          <a:p>
            <a:pPr marL="0" indent="0">
              <a:buNone/>
            </a:pPr>
            <a:r>
              <a:rPr lang="en-US" sz="850" b="1" kern="0" spc="40" dirty="0">
                <a:solidFill>
                  <a:srgbClr val="6D5DFC"/>
                </a:solidFill>
                <a:latin typeface="Calibri" pitchFamily="34" charset="0"/>
                <a:ea typeface="Calibri" pitchFamily="34" charset="-122"/>
                <a:cs typeface="Calibri" pitchFamily="34" charset="-120"/>
              </a:rPr>
              <a:t>EXPLORE FEATURES</a:t>
            </a:r>
            <a:endParaRPr lang="en-US" sz="850" dirty="0"/>
          </a:p>
        </p:txBody>
      </p:sp>
      <p:sp>
        <p:nvSpPr>
          <p:cNvPr id="22" name="Text 19">
            <a:hlinkClick r:id="rId4" tooltip="Portfolio Management features"/>
          </p:cNvPr>
          <p:cNvSpPr/>
          <p:nvPr/>
        </p:nvSpPr>
        <p:spPr>
          <a:xfrm>
            <a:off x="8458200" y="4572000"/>
            <a:ext cx="3090672" cy="320040"/>
          </a:xfrm>
          <a:prstGeom prst="rect">
            <a:avLst/>
          </a:prstGeom>
          <a:noFill/>
          <a:ln/>
        </p:spPr>
        <p:txBody>
          <a:bodyPr wrap="square" lIns="0" tIns="0" rIns="0" bIns="0" rtlCol="0" anchor="ctr"/>
          <a:lstStyle/>
          <a:p>
            <a:pPr marL="0" indent="0">
              <a:buNone/>
            </a:pPr>
            <a:r>
              <a:rPr lang="en-US" sz="1100" u="sng" dirty="0">
                <a:solidFill>
                  <a:srgbClr val="151927"/>
                </a:solidFill>
                <a:latin typeface="Calibri" pitchFamily="34" charset="0"/>
                <a:ea typeface="Calibri" pitchFamily="34" charset="-122"/>
                <a:cs typeface="Calibri" pitchFamily="34" charset="-120"/>
                <a:hlinkClick r:id="rId4" tooltip="Portfolio Management features">
                  <a:extLst>
                    <a:ext uri="{A12FA001-AC4F-418D-AE19-62706E023703}">
                      <ahyp:hlinkClr xmlns:ahyp="http://schemas.microsoft.com/office/drawing/2018/hyperlinkcolor" val="tx"/>
                    </a:ext>
                  </a:extLst>
                </a:hlinkClick>
              </a:rPr>
              <a:t>Portfolio Management features  →</a:t>
            </a:r>
            <a:endParaRPr lang="en-US" sz="1100" dirty="0"/>
          </a:p>
        </p:txBody>
      </p:sp>
      <p:sp>
        <p:nvSpPr>
          <p:cNvPr id="23" name="Shape 20"/>
          <p:cNvSpPr/>
          <p:nvPr/>
        </p:nvSpPr>
        <p:spPr>
          <a:xfrm>
            <a:off x="8458200" y="4983480"/>
            <a:ext cx="3090672" cy="0"/>
          </a:xfrm>
          <a:prstGeom prst="line">
            <a:avLst/>
          </a:prstGeom>
          <a:noFill/>
          <a:ln w="12700">
            <a:solidFill>
              <a:srgbClr val="E5E9F1"/>
            </a:solidFill>
            <a:prstDash val="solid"/>
          </a:ln>
        </p:spPr>
        <p:txBody>
          <a:bodyPr/>
          <a:lstStyle/>
          <a:p>
            <a:endParaRPr lang="da-DK"/>
          </a:p>
        </p:txBody>
      </p:sp>
      <p:sp>
        <p:nvSpPr>
          <p:cNvPr id="24" name="Text 21"/>
          <p:cNvSpPr/>
          <p:nvPr/>
        </p:nvSpPr>
        <p:spPr>
          <a:xfrm>
            <a:off x="8458200" y="5093208"/>
            <a:ext cx="3090672" cy="237744"/>
          </a:xfrm>
          <a:prstGeom prst="rect">
            <a:avLst/>
          </a:prstGeom>
          <a:noFill/>
          <a:ln/>
        </p:spPr>
        <p:txBody>
          <a:bodyPr wrap="square" lIns="0" tIns="0" rIns="0" bIns="0" rtlCol="0" anchor="ctr"/>
          <a:lstStyle/>
          <a:p>
            <a:pPr marL="0" indent="0">
              <a:buNone/>
            </a:pPr>
            <a:r>
              <a:rPr lang="en-US" sz="850" b="1" kern="0" spc="40" dirty="0">
                <a:solidFill>
                  <a:srgbClr val="6D5DFC"/>
                </a:solidFill>
                <a:latin typeface="Calibri" pitchFamily="34" charset="0"/>
                <a:ea typeface="Calibri" pitchFamily="34" charset="-122"/>
                <a:cs typeface="Calibri" pitchFamily="34" charset="-120"/>
              </a:rPr>
              <a:t>QUICK GUIDE</a:t>
            </a:r>
            <a:endParaRPr lang="en-US" sz="850" dirty="0"/>
          </a:p>
        </p:txBody>
      </p:sp>
      <p:sp>
        <p:nvSpPr>
          <p:cNvPr id="25" name="Text 22">
            <a:hlinkClick r:id="rId5" tooltip="Use Portfolio Overview"/>
          </p:cNvPr>
          <p:cNvSpPr/>
          <p:nvPr/>
        </p:nvSpPr>
        <p:spPr>
          <a:xfrm>
            <a:off x="8458200" y="5349240"/>
            <a:ext cx="3090672" cy="320040"/>
          </a:xfrm>
          <a:prstGeom prst="rect">
            <a:avLst/>
          </a:prstGeom>
          <a:noFill/>
          <a:ln/>
        </p:spPr>
        <p:txBody>
          <a:bodyPr wrap="square" lIns="0" tIns="0" rIns="0" bIns="0" rtlCol="0" anchor="ctr"/>
          <a:lstStyle/>
          <a:p>
            <a:pPr marL="0" indent="0">
              <a:buNone/>
            </a:pPr>
            <a:r>
              <a:rPr lang="en-US" sz="1100" u="sng" dirty="0">
                <a:solidFill>
                  <a:srgbClr val="151927"/>
                </a:solidFill>
                <a:latin typeface="Calibri" pitchFamily="34" charset="0"/>
                <a:ea typeface="Calibri" pitchFamily="34" charset="-122"/>
                <a:cs typeface="Calibri" pitchFamily="34" charset="-120"/>
                <a:hlinkClick r:id="rId5" tooltip="Use Portfolio Overview">
                  <a:extLst>
                    <a:ext uri="{A12FA001-AC4F-418D-AE19-62706E023703}">
                      <ahyp:hlinkClr xmlns:ahyp="http://schemas.microsoft.com/office/drawing/2018/hyperlinkcolor" val="tx"/>
                    </a:ext>
                  </a:extLst>
                </a:hlinkClick>
              </a:rPr>
              <a:t>Use Portfolio Overview  →</a:t>
            </a:r>
            <a:endParaRPr lang="en-US" sz="1100" dirty="0"/>
          </a:p>
        </p:txBody>
      </p:sp>
      <p:sp>
        <p:nvSpPr>
          <p:cNvPr id="26" name="Text 23"/>
          <p:cNvSpPr/>
          <p:nvPr/>
        </p:nvSpPr>
        <p:spPr>
          <a:xfrm>
            <a:off x="640080" y="6537960"/>
            <a:ext cx="5486400" cy="256032"/>
          </a:xfrm>
          <a:prstGeom prst="rect">
            <a:avLst/>
          </a:prstGeom>
          <a:noFill/>
          <a:ln/>
        </p:spPr>
        <p:txBody>
          <a:bodyPr wrap="square" lIns="0" tIns="0" rIns="0" bIns="0" rtlCol="0" anchor="ctr"/>
          <a:lstStyle/>
          <a:p>
            <a:pPr marL="0" indent="0">
              <a:buNone/>
            </a:pPr>
            <a:r>
              <a:rPr lang="en-US" sz="850" dirty="0">
                <a:solidFill>
                  <a:srgbClr val="667085"/>
                </a:solidFill>
                <a:latin typeface="Calibri" pitchFamily="34" charset="0"/>
                <a:ea typeface="Calibri" pitchFamily="34" charset="-122"/>
                <a:cs typeface="Calibri" pitchFamily="34" charset="-120"/>
              </a:rPr>
              <a:t>Examples — Product tour</a:t>
            </a:r>
            <a:endParaRPr lang="en-US" sz="850" dirty="0"/>
          </a:p>
        </p:txBody>
      </p:sp>
      <p:sp>
        <p:nvSpPr>
          <p:cNvPr id="27" name="Text 24"/>
          <p:cNvSpPr/>
          <p:nvPr/>
        </p:nvSpPr>
        <p:spPr>
          <a:xfrm>
            <a:off x="10607040" y="6537960"/>
            <a:ext cx="914400" cy="256032"/>
          </a:xfrm>
          <a:prstGeom prst="rect">
            <a:avLst/>
          </a:prstGeom>
          <a:noFill/>
          <a:ln/>
        </p:spPr>
        <p:txBody>
          <a:bodyPr wrap="square" lIns="0" tIns="0" rIns="0" bIns="0" rtlCol="0" anchor="ctr"/>
          <a:lstStyle/>
          <a:p>
            <a:pPr marL="0" indent="0" algn="r">
              <a:buNone/>
            </a:pPr>
            <a:r>
              <a:rPr lang="en-US" sz="850" b="1" dirty="0">
                <a:solidFill>
                  <a:srgbClr val="667085"/>
                </a:solidFill>
                <a:latin typeface="Calibri" pitchFamily="34" charset="0"/>
                <a:ea typeface="Calibri" pitchFamily="34" charset="-122"/>
                <a:cs typeface="Calibri" pitchFamily="34" charset="-120"/>
              </a:rPr>
              <a:t>1PM</a:t>
            </a:r>
            <a:endParaRPr lang="en-US" sz="850" dirty="0"/>
          </a:p>
        </p:txBody>
      </p:sp>
      <p:sp>
        <p:nvSpPr>
          <p:cNvPr id="28" name="Text 25"/>
          <p:cNvSpPr/>
          <p:nvPr/>
        </p:nvSpPr>
        <p:spPr>
          <a:xfrm>
            <a:off x="11475720" y="6537960"/>
            <a:ext cx="548640" cy="256032"/>
          </a:xfrm>
          <a:prstGeom prst="rect">
            <a:avLst/>
          </a:prstGeom>
          <a:noFill/>
          <a:ln/>
        </p:spPr>
        <p:txBody>
          <a:bodyPr wrap="square" lIns="0" tIns="0" rIns="0" bIns="0" rtlCol="0" anchor="ctr"/>
          <a:lstStyle/>
          <a:p>
            <a:pPr marL="0" indent="0" algn="r">
              <a:buNone/>
            </a:pPr>
            <a:r>
              <a:rPr lang="en-US" sz="850" dirty="0">
                <a:solidFill>
                  <a:srgbClr val="667085"/>
                </a:solidFill>
                <a:latin typeface="Calibri" pitchFamily="34" charset="0"/>
                <a:ea typeface="Calibri" pitchFamily="34" charset="-122"/>
                <a:cs typeface="Calibri" pitchFamily="34" charset="-120"/>
              </a:rPr>
              <a:t>12</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6F8FB"/>
        </a:solidFill>
        <a:effectLst/>
      </p:bgPr>
    </p:bg>
    <p:spTree>
      <p:nvGrpSpPr>
        <p:cNvPr id="1" name=""/>
        <p:cNvGrpSpPr/>
        <p:nvPr/>
      </p:nvGrpSpPr>
      <p:grpSpPr>
        <a:xfrm>
          <a:off x="0" y="0"/>
          <a:ext cx="0" cy="0"/>
          <a:chOff x="0" y="0"/>
          <a:chExt cx="0" cy="0"/>
        </a:xfrm>
      </p:grpSpPr>
      <p:sp>
        <p:nvSpPr>
          <p:cNvPr id="2" name="Text 0"/>
          <p:cNvSpPr/>
          <p:nvPr/>
        </p:nvSpPr>
        <p:spPr>
          <a:xfrm>
            <a:off x="640080" y="292608"/>
            <a:ext cx="8229600" cy="256032"/>
          </a:xfrm>
          <a:prstGeom prst="rect">
            <a:avLst/>
          </a:prstGeom>
          <a:noFill/>
          <a:ln/>
        </p:spPr>
        <p:txBody>
          <a:bodyPr wrap="square" lIns="0" tIns="0" rIns="0" bIns="0" rtlCol="0" anchor="ctr"/>
          <a:lstStyle/>
          <a:p>
            <a:pPr marL="0" indent="0">
              <a:buNone/>
            </a:pPr>
            <a:r>
              <a:rPr lang="en-US" sz="900" kern="0" spc="40" dirty="0">
                <a:solidFill>
                  <a:srgbClr val="AAB2C2"/>
                </a:solidFill>
                <a:latin typeface="Calibri" pitchFamily="34" charset="0"/>
                <a:ea typeface="Calibri" pitchFamily="34" charset="-122"/>
                <a:cs typeface="Calibri" pitchFamily="34" charset="-120"/>
              </a:rPr>
              <a:t>1 · Introduction</a:t>
            </a:r>
            <a:r>
              <a:rPr lang="en-US" sz="900" dirty="0">
                <a:solidFill>
                  <a:srgbClr val="000000"/>
                </a:solidFill>
              </a:rPr>
              <a:t>    </a:t>
            </a:r>
            <a:r>
              <a:rPr lang="en-US" sz="900" kern="0" spc="40" dirty="0">
                <a:solidFill>
                  <a:srgbClr val="AAB2C2"/>
                </a:solidFill>
                <a:latin typeface="Calibri" pitchFamily="34" charset="0"/>
                <a:ea typeface="Calibri" pitchFamily="34" charset="-122"/>
                <a:cs typeface="Calibri" pitchFamily="34" charset="-120"/>
              </a:rPr>
              <a:t>2 · Why 1PM</a:t>
            </a:r>
            <a:r>
              <a:rPr lang="en-US" sz="900" dirty="0">
                <a:solidFill>
                  <a:srgbClr val="000000"/>
                </a:solidFill>
              </a:rPr>
              <a:t>    </a:t>
            </a:r>
            <a:r>
              <a:rPr lang="en-US" sz="900" b="1" kern="0" spc="40" dirty="0">
                <a:solidFill>
                  <a:srgbClr val="6B8F00"/>
                </a:solidFill>
                <a:latin typeface="Calibri" pitchFamily="34" charset="0"/>
                <a:ea typeface="Calibri" pitchFamily="34" charset="-122"/>
                <a:cs typeface="Calibri" pitchFamily="34" charset="-120"/>
              </a:rPr>
              <a:t>3 · Product tour</a:t>
            </a:r>
            <a:r>
              <a:rPr lang="en-US" sz="900" dirty="0">
                <a:solidFill>
                  <a:srgbClr val="000000"/>
                </a:solidFill>
              </a:rPr>
              <a:t>    </a:t>
            </a:r>
            <a:r>
              <a:rPr lang="en-US" sz="900" kern="0" spc="40" dirty="0">
                <a:solidFill>
                  <a:srgbClr val="AAB2C2"/>
                </a:solidFill>
                <a:latin typeface="Calibri" pitchFamily="34" charset="0"/>
                <a:ea typeface="Calibri" pitchFamily="34" charset="-122"/>
                <a:cs typeface="Calibri" pitchFamily="34" charset="-120"/>
              </a:rPr>
              <a:t>4 · Get started</a:t>
            </a:r>
            <a:endParaRPr lang="en-US" sz="900" dirty="0"/>
          </a:p>
        </p:txBody>
      </p:sp>
      <p:sp>
        <p:nvSpPr>
          <p:cNvPr id="3" name="Shape 1"/>
          <p:cNvSpPr/>
          <p:nvPr/>
        </p:nvSpPr>
        <p:spPr>
          <a:xfrm>
            <a:off x="640080" y="603504"/>
            <a:ext cx="10927080" cy="0"/>
          </a:xfrm>
          <a:prstGeom prst="line">
            <a:avLst/>
          </a:prstGeom>
          <a:noFill/>
          <a:ln w="9525">
            <a:solidFill>
              <a:srgbClr val="E5E9F1"/>
            </a:solidFill>
            <a:prstDash val="solid"/>
          </a:ln>
        </p:spPr>
        <p:txBody>
          <a:bodyPr/>
          <a:lstStyle/>
          <a:p>
            <a:endParaRPr lang="da-DK"/>
          </a:p>
        </p:txBody>
      </p:sp>
      <p:sp>
        <p:nvSpPr>
          <p:cNvPr id="4" name="Shape 2"/>
          <p:cNvSpPr/>
          <p:nvPr/>
        </p:nvSpPr>
        <p:spPr>
          <a:xfrm>
            <a:off x="10067544" y="370332"/>
            <a:ext cx="201168" cy="100584"/>
          </a:xfrm>
          <a:prstGeom prst="roundRect">
            <a:avLst>
              <a:gd name="adj" fmla="val 27273"/>
            </a:avLst>
          </a:prstGeom>
          <a:solidFill>
            <a:srgbClr val="6B8F00"/>
          </a:solidFill>
          <a:ln/>
        </p:spPr>
        <p:txBody>
          <a:bodyPr/>
          <a:lstStyle/>
          <a:p>
            <a:endParaRPr lang="da-DK"/>
          </a:p>
        </p:txBody>
      </p:sp>
      <p:sp>
        <p:nvSpPr>
          <p:cNvPr id="5" name="Shape 3"/>
          <p:cNvSpPr/>
          <p:nvPr/>
        </p:nvSpPr>
        <p:spPr>
          <a:xfrm>
            <a:off x="10323576" y="370332"/>
            <a:ext cx="201168" cy="100584"/>
          </a:xfrm>
          <a:prstGeom prst="roundRect">
            <a:avLst>
              <a:gd name="adj" fmla="val 27273"/>
            </a:avLst>
          </a:prstGeom>
          <a:solidFill>
            <a:srgbClr val="6B8F00"/>
          </a:solidFill>
          <a:ln/>
        </p:spPr>
        <p:txBody>
          <a:bodyPr/>
          <a:lstStyle/>
          <a:p>
            <a:endParaRPr lang="da-DK"/>
          </a:p>
        </p:txBody>
      </p:sp>
      <p:sp>
        <p:nvSpPr>
          <p:cNvPr id="6" name="Shape 4"/>
          <p:cNvSpPr/>
          <p:nvPr/>
        </p:nvSpPr>
        <p:spPr>
          <a:xfrm>
            <a:off x="10579608" y="370332"/>
            <a:ext cx="201168" cy="100584"/>
          </a:xfrm>
          <a:prstGeom prst="roundRect">
            <a:avLst>
              <a:gd name="adj" fmla="val 27273"/>
            </a:avLst>
          </a:prstGeom>
          <a:solidFill>
            <a:srgbClr val="6B8F00"/>
          </a:solidFill>
          <a:ln/>
        </p:spPr>
        <p:txBody>
          <a:bodyPr/>
          <a:lstStyle/>
          <a:p>
            <a:endParaRPr lang="da-DK"/>
          </a:p>
        </p:txBody>
      </p:sp>
      <p:sp>
        <p:nvSpPr>
          <p:cNvPr id="7" name="Shape 5"/>
          <p:cNvSpPr/>
          <p:nvPr/>
        </p:nvSpPr>
        <p:spPr>
          <a:xfrm>
            <a:off x="10835640" y="370332"/>
            <a:ext cx="201168" cy="100584"/>
          </a:xfrm>
          <a:prstGeom prst="roundRect">
            <a:avLst>
              <a:gd name="adj" fmla="val 27273"/>
            </a:avLst>
          </a:prstGeom>
          <a:solidFill>
            <a:srgbClr val="E5E9F1"/>
          </a:solidFill>
          <a:ln/>
        </p:spPr>
        <p:txBody>
          <a:bodyPr/>
          <a:lstStyle/>
          <a:p>
            <a:endParaRPr lang="da-DK"/>
          </a:p>
        </p:txBody>
      </p:sp>
      <p:sp>
        <p:nvSpPr>
          <p:cNvPr id="8" name="Shape 6"/>
          <p:cNvSpPr/>
          <p:nvPr/>
        </p:nvSpPr>
        <p:spPr>
          <a:xfrm>
            <a:off x="11091672" y="370332"/>
            <a:ext cx="201168" cy="100584"/>
          </a:xfrm>
          <a:prstGeom prst="roundRect">
            <a:avLst>
              <a:gd name="adj" fmla="val 27273"/>
            </a:avLst>
          </a:prstGeom>
          <a:solidFill>
            <a:srgbClr val="E5E9F1"/>
          </a:solidFill>
          <a:ln/>
        </p:spPr>
        <p:txBody>
          <a:bodyPr/>
          <a:lstStyle/>
          <a:p>
            <a:endParaRPr lang="da-DK"/>
          </a:p>
        </p:txBody>
      </p:sp>
      <p:sp>
        <p:nvSpPr>
          <p:cNvPr id="9" name="Shape 7"/>
          <p:cNvSpPr/>
          <p:nvPr/>
        </p:nvSpPr>
        <p:spPr>
          <a:xfrm>
            <a:off x="11347704" y="370332"/>
            <a:ext cx="201168" cy="100584"/>
          </a:xfrm>
          <a:prstGeom prst="roundRect">
            <a:avLst>
              <a:gd name="adj" fmla="val 27273"/>
            </a:avLst>
          </a:prstGeom>
          <a:solidFill>
            <a:srgbClr val="E5E9F1"/>
          </a:solidFill>
          <a:ln/>
        </p:spPr>
        <p:txBody>
          <a:bodyPr/>
          <a:lstStyle/>
          <a:p>
            <a:endParaRPr lang="da-DK"/>
          </a:p>
        </p:txBody>
      </p:sp>
      <p:sp>
        <p:nvSpPr>
          <p:cNvPr id="10" name="Text 8"/>
          <p:cNvSpPr/>
          <p:nvPr/>
        </p:nvSpPr>
        <p:spPr>
          <a:xfrm>
            <a:off x="9052560" y="777240"/>
            <a:ext cx="2468880" cy="256032"/>
          </a:xfrm>
          <a:prstGeom prst="rect">
            <a:avLst/>
          </a:prstGeom>
          <a:noFill/>
          <a:ln/>
        </p:spPr>
        <p:txBody>
          <a:bodyPr wrap="square" lIns="0" tIns="0" rIns="0" bIns="0" rtlCol="0" anchor="ctr"/>
          <a:lstStyle/>
          <a:p>
            <a:pPr marL="0" indent="0" algn="r">
              <a:buNone/>
            </a:pPr>
            <a:r>
              <a:rPr lang="en-US" sz="950" dirty="0">
                <a:solidFill>
                  <a:srgbClr val="667085"/>
                </a:solidFill>
                <a:latin typeface="Calibri" pitchFamily="34" charset="0"/>
                <a:ea typeface="Calibri" pitchFamily="34" charset="-122"/>
                <a:cs typeface="Calibri" pitchFamily="34" charset="-120"/>
              </a:rPr>
              <a:t>Example 3 of 6</a:t>
            </a:r>
            <a:endParaRPr lang="en-US" sz="950" dirty="0"/>
          </a:p>
        </p:txBody>
      </p:sp>
      <p:sp>
        <p:nvSpPr>
          <p:cNvPr id="11" name="Shape 9"/>
          <p:cNvSpPr/>
          <p:nvPr/>
        </p:nvSpPr>
        <p:spPr>
          <a:xfrm>
            <a:off x="640080" y="868680"/>
            <a:ext cx="7452360" cy="4313872"/>
          </a:xfrm>
          <a:prstGeom prst="roundRect">
            <a:avLst>
              <a:gd name="adj" fmla="val 2120"/>
            </a:avLst>
          </a:prstGeom>
          <a:solidFill>
            <a:srgbClr val="FFFFFF"/>
          </a:solidFill>
          <a:ln w="12700">
            <a:solidFill>
              <a:srgbClr val="E5E9F1"/>
            </a:solidFill>
            <a:prstDash val="solid"/>
          </a:ln>
          <a:effectLst>
            <a:outerShdw blurRad="203200" dist="76200" dir="5400000" algn="bl" rotWithShape="0">
              <a:srgbClr val="17213D">
                <a:alpha val="16000"/>
              </a:srgbClr>
            </a:outerShdw>
          </a:effectLst>
        </p:spPr>
        <p:txBody>
          <a:bodyPr/>
          <a:lstStyle/>
          <a:p>
            <a:endParaRPr lang="da-DK"/>
          </a:p>
        </p:txBody>
      </p:sp>
      <p:sp>
        <p:nvSpPr>
          <p:cNvPr id="12" name="Shape 10"/>
          <p:cNvSpPr/>
          <p:nvPr/>
        </p:nvSpPr>
        <p:spPr>
          <a:xfrm>
            <a:off x="822960" y="1005840"/>
            <a:ext cx="73152" cy="73152"/>
          </a:xfrm>
          <a:prstGeom prst="ellipse">
            <a:avLst/>
          </a:prstGeom>
          <a:solidFill>
            <a:srgbClr val="E1E6EE"/>
          </a:solidFill>
          <a:ln/>
        </p:spPr>
        <p:txBody>
          <a:bodyPr/>
          <a:lstStyle/>
          <a:p>
            <a:endParaRPr lang="da-DK"/>
          </a:p>
        </p:txBody>
      </p:sp>
      <p:sp>
        <p:nvSpPr>
          <p:cNvPr id="13" name="Shape 11"/>
          <p:cNvSpPr/>
          <p:nvPr/>
        </p:nvSpPr>
        <p:spPr>
          <a:xfrm>
            <a:off x="1024128" y="1005840"/>
            <a:ext cx="73152" cy="73152"/>
          </a:xfrm>
          <a:prstGeom prst="ellipse">
            <a:avLst/>
          </a:prstGeom>
          <a:solidFill>
            <a:srgbClr val="E1E6EE"/>
          </a:solidFill>
          <a:ln/>
        </p:spPr>
        <p:txBody>
          <a:bodyPr/>
          <a:lstStyle/>
          <a:p>
            <a:endParaRPr lang="da-DK"/>
          </a:p>
        </p:txBody>
      </p:sp>
      <p:sp>
        <p:nvSpPr>
          <p:cNvPr id="14" name="Shape 12"/>
          <p:cNvSpPr/>
          <p:nvPr/>
        </p:nvSpPr>
        <p:spPr>
          <a:xfrm>
            <a:off x="1225296" y="1005840"/>
            <a:ext cx="73152" cy="73152"/>
          </a:xfrm>
          <a:prstGeom prst="ellipse">
            <a:avLst/>
          </a:prstGeom>
          <a:solidFill>
            <a:srgbClr val="E1E6EE"/>
          </a:solidFill>
          <a:ln/>
        </p:spPr>
        <p:txBody>
          <a:bodyPr/>
          <a:lstStyle/>
          <a:p>
            <a:endParaRPr lang="da-DK"/>
          </a:p>
        </p:txBody>
      </p:sp>
      <p:pic>
        <p:nvPicPr>
          <p:cNvPr id="15" name="Image 0" descr="/home/claude/pptx_build/assets/portfolio-status-overview.png"/>
          <p:cNvPicPr>
            <a:picLocks noChangeAspect="1"/>
          </p:cNvPicPr>
          <p:nvPr/>
        </p:nvPicPr>
        <p:blipFill>
          <a:blip r:embed="rId3"/>
          <a:stretch>
            <a:fillRect/>
          </a:stretch>
        </p:blipFill>
        <p:spPr>
          <a:xfrm>
            <a:off x="777240" y="1234440"/>
            <a:ext cx="7178040" cy="3810952"/>
          </a:xfrm>
          <a:prstGeom prst="rect">
            <a:avLst/>
          </a:prstGeom>
        </p:spPr>
      </p:pic>
      <p:sp>
        <p:nvSpPr>
          <p:cNvPr id="16" name="Shape 13"/>
          <p:cNvSpPr/>
          <p:nvPr/>
        </p:nvSpPr>
        <p:spPr>
          <a:xfrm>
            <a:off x="8458200" y="896112"/>
            <a:ext cx="1463040" cy="292608"/>
          </a:xfrm>
          <a:prstGeom prst="roundRect">
            <a:avLst>
              <a:gd name="adj" fmla="val 50000"/>
            </a:avLst>
          </a:prstGeom>
          <a:solidFill>
            <a:srgbClr val="6D5DFC"/>
          </a:solidFill>
          <a:ln/>
        </p:spPr>
        <p:txBody>
          <a:bodyPr/>
          <a:lstStyle/>
          <a:p>
            <a:endParaRPr lang="da-DK"/>
          </a:p>
        </p:txBody>
      </p:sp>
      <p:sp>
        <p:nvSpPr>
          <p:cNvPr id="17" name="Text 14"/>
          <p:cNvSpPr/>
          <p:nvPr/>
        </p:nvSpPr>
        <p:spPr>
          <a:xfrm>
            <a:off x="8458200" y="896112"/>
            <a:ext cx="1463040" cy="292608"/>
          </a:xfrm>
          <a:prstGeom prst="rect">
            <a:avLst/>
          </a:prstGeom>
          <a:noFill/>
          <a:ln/>
        </p:spPr>
        <p:txBody>
          <a:bodyPr wrap="square" lIns="0" tIns="0" rIns="0" bIns="0" rtlCol="0" anchor="ctr"/>
          <a:lstStyle/>
          <a:p>
            <a:pPr marL="0" indent="0" algn="ctr">
              <a:buNone/>
            </a:pPr>
            <a:r>
              <a:rPr lang="en-US" sz="950" b="1" kern="0" spc="50" dirty="0">
                <a:solidFill>
                  <a:srgbClr val="FFFFFF"/>
                </a:solidFill>
                <a:latin typeface="Calibri" pitchFamily="34" charset="0"/>
                <a:ea typeface="Calibri" pitchFamily="34" charset="-122"/>
                <a:cs typeface="Calibri" pitchFamily="34" charset="-120"/>
              </a:rPr>
              <a:t>Portfolio</a:t>
            </a:r>
            <a:endParaRPr lang="en-US" sz="950" dirty="0"/>
          </a:p>
        </p:txBody>
      </p:sp>
      <p:sp>
        <p:nvSpPr>
          <p:cNvPr id="18" name="Text 15"/>
          <p:cNvSpPr/>
          <p:nvPr/>
        </p:nvSpPr>
        <p:spPr>
          <a:xfrm>
            <a:off x="8458200" y="1417320"/>
            <a:ext cx="3090672" cy="1005840"/>
          </a:xfrm>
          <a:prstGeom prst="rect">
            <a:avLst/>
          </a:prstGeom>
          <a:noFill/>
          <a:ln/>
        </p:spPr>
        <p:txBody>
          <a:bodyPr wrap="square" lIns="0" tIns="0" rIns="0" bIns="0" rtlCol="0" anchor="ctr"/>
          <a:lstStyle/>
          <a:p>
            <a:pPr marL="0" indent="0">
              <a:lnSpc>
                <a:spcPct val="105000"/>
              </a:lnSpc>
              <a:buNone/>
            </a:pPr>
            <a:r>
              <a:rPr lang="en-US" sz="2200" b="1" dirty="0">
                <a:solidFill>
                  <a:srgbClr val="151927"/>
                </a:solidFill>
                <a:latin typeface="Cambria" pitchFamily="34" charset="0"/>
                <a:ea typeface="Cambria" pitchFamily="34" charset="-122"/>
                <a:cs typeface="Cambria" pitchFamily="34" charset="-120"/>
              </a:rPr>
              <a:t>Portfolio Status Overview</a:t>
            </a:r>
            <a:endParaRPr lang="en-US" sz="2200" dirty="0"/>
          </a:p>
        </p:txBody>
      </p:sp>
      <p:sp>
        <p:nvSpPr>
          <p:cNvPr id="19" name="Text 16"/>
          <p:cNvSpPr/>
          <p:nvPr/>
        </p:nvSpPr>
        <p:spPr>
          <a:xfrm>
            <a:off x="8458200" y="2331720"/>
            <a:ext cx="3090672" cy="1600200"/>
          </a:xfrm>
          <a:prstGeom prst="rect">
            <a:avLst/>
          </a:prstGeom>
          <a:noFill/>
          <a:ln/>
        </p:spPr>
        <p:txBody>
          <a:bodyPr wrap="square" lIns="0" tIns="0" rIns="0" bIns="0" rtlCol="0" anchor="ctr"/>
          <a:lstStyle/>
          <a:p>
            <a:pPr marL="0" indent="0">
              <a:lnSpc>
                <a:spcPct val="132000"/>
              </a:lnSpc>
              <a:buNone/>
            </a:pPr>
            <a:r>
              <a:rPr lang="en-US" sz="1100" dirty="0">
                <a:solidFill>
                  <a:srgbClr val="667085"/>
                </a:solidFill>
                <a:latin typeface="Calibri" pitchFamily="34" charset="0"/>
                <a:ea typeface="Calibri" pitchFamily="34" charset="-122"/>
                <a:cs typeface="Calibri" pitchFamily="34" charset="-120"/>
              </a:rPr>
              <a:t>Compare status, progress, risk, financials and escalation across every project in the portfolio, from one live, sortable table.</a:t>
            </a:r>
            <a:endParaRPr lang="en-US" sz="1100" dirty="0"/>
          </a:p>
        </p:txBody>
      </p:sp>
      <p:sp>
        <p:nvSpPr>
          <p:cNvPr id="20" name="Shape 17"/>
          <p:cNvSpPr/>
          <p:nvPr/>
        </p:nvSpPr>
        <p:spPr>
          <a:xfrm>
            <a:off x="8458200" y="4206240"/>
            <a:ext cx="3090672" cy="0"/>
          </a:xfrm>
          <a:prstGeom prst="line">
            <a:avLst/>
          </a:prstGeom>
          <a:noFill/>
          <a:ln w="12700">
            <a:solidFill>
              <a:srgbClr val="E5E9F1"/>
            </a:solidFill>
            <a:prstDash val="solid"/>
          </a:ln>
        </p:spPr>
        <p:txBody>
          <a:bodyPr/>
          <a:lstStyle/>
          <a:p>
            <a:endParaRPr lang="da-DK"/>
          </a:p>
        </p:txBody>
      </p:sp>
      <p:sp>
        <p:nvSpPr>
          <p:cNvPr id="21" name="Text 18"/>
          <p:cNvSpPr/>
          <p:nvPr/>
        </p:nvSpPr>
        <p:spPr>
          <a:xfrm>
            <a:off x="8458200" y="4315968"/>
            <a:ext cx="3090672" cy="237744"/>
          </a:xfrm>
          <a:prstGeom prst="rect">
            <a:avLst/>
          </a:prstGeom>
          <a:noFill/>
          <a:ln/>
        </p:spPr>
        <p:txBody>
          <a:bodyPr wrap="square" lIns="0" tIns="0" rIns="0" bIns="0" rtlCol="0" anchor="ctr"/>
          <a:lstStyle/>
          <a:p>
            <a:pPr marL="0" indent="0">
              <a:buNone/>
            </a:pPr>
            <a:r>
              <a:rPr lang="en-US" sz="850" b="1" kern="0" spc="40" dirty="0">
                <a:solidFill>
                  <a:srgbClr val="6D5DFC"/>
                </a:solidFill>
                <a:latin typeface="Calibri" pitchFamily="34" charset="0"/>
                <a:ea typeface="Calibri" pitchFamily="34" charset="-122"/>
                <a:cs typeface="Calibri" pitchFamily="34" charset="-120"/>
              </a:rPr>
              <a:t>EXPLORE FEATURES</a:t>
            </a:r>
            <a:endParaRPr lang="en-US" sz="850" dirty="0"/>
          </a:p>
        </p:txBody>
      </p:sp>
      <p:sp>
        <p:nvSpPr>
          <p:cNvPr id="22" name="Text 19">
            <a:hlinkClick r:id="rId4" tooltip="Portfolio Management features"/>
          </p:cNvPr>
          <p:cNvSpPr/>
          <p:nvPr/>
        </p:nvSpPr>
        <p:spPr>
          <a:xfrm>
            <a:off x="8458200" y="4572000"/>
            <a:ext cx="3090672" cy="320040"/>
          </a:xfrm>
          <a:prstGeom prst="rect">
            <a:avLst/>
          </a:prstGeom>
          <a:noFill/>
          <a:ln/>
        </p:spPr>
        <p:txBody>
          <a:bodyPr wrap="square" lIns="0" tIns="0" rIns="0" bIns="0" rtlCol="0" anchor="ctr"/>
          <a:lstStyle/>
          <a:p>
            <a:pPr marL="0" indent="0">
              <a:buNone/>
            </a:pPr>
            <a:r>
              <a:rPr lang="en-US" sz="1100" u="sng" dirty="0">
                <a:solidFill>
                  <a:srgbClr val="151927"/>
                </a:solidFill>
                <a:latin typeface="Calibri" pitchFamily="34" charset="0"/>
                <a:ea typeface="Calibri" pitchFamily="34" charset="-122"/>
                <a:cs typeface="Calibri" pitchFamily="34" charset="-120"/>
                <a:hlinkClick r:id="rId4" tooltip="Portfolio Management features">
                  <a:extLst>
                    <a:ext uri="{A12FA001-AC4F-418D-AE19-62706E023703}">
                      <ahyp:hlinkClr xmlns:ahyp="http://schemas.microsoft.com/office/drawing/2018/hyperlinkcolor" val="tx"/>
                    </a:ext>
                  </a:extLst>
                </a:hlinkClick>
              </a:rPr>
              <a:t>Portfolio Management features  →</a:t>
            </a:r>
            <a:endParaRPr lang="en-US" sz="1100" dirty="0"/>
          </a:p>
        </p:txBody>
      </p:sp>
      <p:sp>
        <p:nvSpPr>
          <p:cNvPr id="23" name="Shape 20"/>
          <p:cNvSpPr/>
          <p:nvPr/>
        </p:nvSpPr>
        <p:spPr>
          <a:xfrm>
            <a:off x="8458200" y="4983480"/>
            <a:ext cx="3090672" cy="0"/>
          </a:xfrm>
          <a:prstGeom prst="line">
            <a:avLst/>
          </a:prstGeom>
          <a:noFill/>
          <a:ln w="12700">
            <a:solidFill>
              <a:srgbClr val="E5E9F1"/>
            </a:solidFill>
            <a:prstDash val="solid"/>
          </a:ln>
        </p:spPr>
        <p:txBody>
          <a:bodyPr/>
          <a:lstStyle/>
          <a:p>
            <a:endParaRPr lang="da-DK"/>
          </a:p>
        </p:txBody>
      </p:sp>
      <p:sp>
        <p:nvSpPr>
          <p:cNvPr id="24" name="Text 21"/>
          <p:cNvSpPr/>
          <p:nvPr/>
        </p:nvSpPr>
        <p:spPr>
          <a:xfrm>
            <a:off x="8458200" y="5093208"/>
            <a:ext cx="3090672" cy="237744"/>
          </a:xfrm>
          <a:prstGeom prst="rect">
            <a:avLst/>
          </a:prstGeom>
          <a:noFill/>
          <a:ln/>
        </p:spPr>
        <p:txBody>
          <a:bodyPr wrap="square" lIns="0" tIns="0" rIns="0" bIns="0" rtlCol="0" anchor="ctr"/>
          <a:lstStyle/>
          <a:p>
            <a:pPr marL="0" indent="0">
              <a:buNone/>
            </a:pPr>
            <a:r>
              <a:rPr lang="en-US" sz="850" b="1" kern="0" spc="40" dirty="0">
                <a:solidFill>
                  <a:srgbClr val="6D5DFC"/>
                </a:solidFill>
                <a:latin typeface="Calibri" pitchFamily="34" charset="0"/>
                <a:ea typeface="Calibri" pitchFamily="34" charset="-122"/>
                <a:cs typeface="Calibri" pitchFamily="34" charset="-120"/>
              </a:rPr>
              <a:t>QUICK GUIDE</a:t>
            </a:r>
            <a:endParaRPr lang="en-US" sz="850" dirty="0"/>
          </a:p>
        </p:txBody>
      </p:sp>
      <p:sp>
        <p:nvSpPr>
          <p:cNvPr id="25" name="Text 22">
            <a:hlinkClick r:id="rId5" tooltip="Use Portfolio Overview"/>
          </p:cNvPr>
          <p:cNvSpPr/>
          <p:nvPr/>
        </p:nvSpPr>
        <p:spPr>
          <a:xfrm>
            <a:off x="8458200" y="5349240"/>
            <a:ext cx="3090672" cy="320040"/>
          </a:xfrm>
          <a:prstGeom prst="rect">
            <a:avLst/>
          </a:prstGeom>
          <a:noFill/>
          <a:ln/>
        </p:spPr>
        <p:txBody>
          <a:bodyPr wrap="square" lIns="0" tIns="0" rIns="0" bIns="0" rtlCol="0" anchor="ctr"/>
          <a:lstStyle/>
          <a:p>
            <a:pPr marL="0" indent="0">
              <a:buNone/>
            </a:pPr>
            <a:r>
              <a:rPr lang="en-US" sz="1100" u="sng" dirty="0">
                <a:solidFill>
                  <a:srgbClr val="151927"/>
                </a:solidFill>
                <a:latin typeface="Calibri" pitchFamily="34" charset="0"/>
                <a:ea typeface="Calibri" pitchFamily="34" charset="-122"/>
                <a:cs typeface="Calibri" pitchFamily="34" charset="-120"/>
                <a:hlinkClick r:id="rId5" tooltip="Use Portfolio Overview">
                  <a:extLst>
                    <a:ext uri="{A12FA001-AC4F-418D-AE19-62706E023703}">
                      <ahyp:hlinkClr xmlns:ahyp="http://schemas.microsoft.com/office/drawing/2018/hyperlinkcolor" val="tx"/>
                    </a:ext>
                  </a:extLst>
                </a:hlinkClick>
              </a:rPr>
              <a:t>Use Portfolio Overview  →</a:t>
            </a:r>
            <a:endParaRPr lang="en-US" sz="1100" dirty="0"/>
          </a:p>
        </p:txBody>
      </p:sp>
      <p:sp>
        <p:nvSpPr>
          <p:cNvPr id="26" name="Text 23"/>
          <p:cNvSpPr/>
          <p:nvPr/>
        </p:nvSpPr>
        <p:spPr>
          <a:xfrm>
            <a:off x="640080" y="6537960"/>
            <a:ext cx="5486400" cy="256032"/>
          </a:xfrm>
          <a:prstGeom prst="rect">
            <a:avLst/>
          </a:prstGeom>
          <a:noFill/>
          <a:ln/>
        </p:spPr>
        <p:txBody>
          <a:bodyPr wrap="square" lIns="0" tIns="0" rIns="0" bIns="0" rtlCol="0" anchor="ctr"/>
          <a:lstStyle/>
          <a:p>
            <a:pPr marL="0" indent="0">
              <a:buNone/>
            </a:pPr>
            <a:r>
              <a:rPr lang="en-US" sz="850" dirty="0">
                <a:solidFill>
                  <a:srgbClr val="667085"/>
                </a:solidFill>
                <a:latin typeface="Calibri" pitchFamily="34" charset="0"/>
                <a:ea typeface="Calibri" pitchFamily="34" charset="-122"/>
                <a:cs typeface="Calibri" pitchFamily="34" charset="-120"/>
              </a:rPr>
              <a:t>Examples — Product tour</a:t>
            </a:r>
            <a:endParaRPr lang="en-US" sz="850" dirty="0"/>
          </a:p>
        </p:txBody>
      </p:sp>
      <p:sp>
        <p:nvSpPr>
          <p:cNvPr id="27" name="Text 24"/>
          <p:cNvSpPr/>
          <p:nvPr/>
        </p:nvSpPr>
        <p:spPr>
          <a:xfrm>
            <a:off x="10607040" y="6537960"/>
            <a:ext cx="914400" cy="256032"/>
          </a:xfrm>
          <a:prstGeom prst="rect">
            <a:avLst/>
          </a:prstGeom>
          <a:noFill/>
          <a:ln/>
        </p:spPr>
        <p:txBody>
          <a:bodyPr wrap="square" lIns="0" tIns="0" rIns="0" bIns="0" rtlCol="0" anchor="ctr"/>
          <a:lstStyle/>
          <a:p>
            <a:pPr marL="0" indent="0" algn="r">
              <a:buNone/>
            </a:pPr>
            <a:r>
              <a:rPr lang="en-US" sz="850" b="1" dirty="0">
                <a:solidFill>
                  <a:srgbClr val="667085"/>
                </a:solidFill>
                <a:latin typeface="Calibri" pitchFamily="34" charset="0"/>
                <a:ea typeface="Calibri" pitchFamily="34" charset="-122"/>
                <a:cs typeface="Calibri" pitchFamily="34" charset="-120"/>
              </a:rPr>
              <a:t>1PM</a:t>
            </a:r>
            <a:endParaRPr lang="en-US" sz="850" dirty="0"/>
          </a:p>
        </p:txBody>
      </p:sp>
      <p:sp>
        <p:nvSpPr>
          <p:cNvPr id="28" name="Text 25"/>
          <p:cNvSpPr/>
          <p:nvPr/>
        </p:nvSpPr>
        <p:spPr>
          <a:xfrm>
            <a:off x="11475720" y="6537960"/>
            <a:ext cx="548640" cy="256032"/>
          </a:xfrm>
          <a:prstGeom prst="rect">
            <a:avLst/>
          </a:prstGeom>
          <a:noFill/>
          <a:ln/>
        </p:spPr>
        <p:txBody>
          <a:bodyPr wrap="square" lIns="0" tIns="0" rIns="0" bIns="0" rtlCol="0" anchor="ctr"/>
          <a:lstStyle/>
          <a:p>
            <a:pPr marL="0" indent="0" algn="r">
              <a:buNone/>
            </a:pPr>
            <a:r>
              <a:rPr lang="en-US" sz="850" dirty="0">
                <a:solidFill>
                  <a:srgbClr val="667085"/>
                </a:solidFill>
                <a:latin typeface="Calibri" pitchFamily="34" charset="0"/>
                <a:ea typeface="Calibri" pitchFamily="34" charset="-122"/>
                <a:cs typeface="Calibri" pitchFamily="34" charset="-120"/>
              </a:rPr>
              <a:t>13</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6F8FB"/>
        </a:solidFill>
        <a:effectLst/>
      </p:bgPr>
    </p:bg>
    <p:spTree>
      <p:nvGrpSpPr>
        <p:cNvPr id="1" name=""/>
        <p:cNvGrpSpPr/>
        <p:nvPr/>
      </p:nvGrpSpPr>
      <p:grpSpPr>
        <a:xfrm>
          <a:off x="0" y="0"/>
          <a:ext cx="0" cy="0"/>
          <a:chOff x="0" y="0"/>
          <a:chExt cx="0" cy="0"/>
        </a:xfrm>
      </p:grpSpPr>
      <p:sp>
        <p:nvSpPr>
          <p:cNvPr id="2" name="Text 0"/>
          <p:cNvSpPr/>
          <p:nvPr/>
        </p:nvSpPr>
        <p:spPr>
          <a:xfrm>
            <a:off x="640080" y="292608"/>
            <a:ext cx="8229600" cy="256032"/>
          </a:xfrm>
          <a:prstGeom prst="rect">
            <a:avLst/>
          </a:prstGeom>
          <a:noFill/>
          <a:ln/>
        </p:spPr>
        <p:txBody>
          <a:bodyPr wrap="square" lIns="0" tIns="0" rIns="0" bIns="0" rtlCol="0" anchor="ctr"/>
          <a:lstStyle/>
          <a:p>
            <a:pPr marL="0" indent="0">
              <a:buNone/>
            </a:pPr>
            <a:r>
              <a:rPr lang="en-US" sz="900" kern="0" spc="40" dirty="0">
                <a:solidFill>
                  <a:srgbClr val="AAB2C2"/>
                </a:solidFill>
                <a:latin typeface="Calibri" pitchFamily="34" charset="0"/>
                <a:ea typeface="Calibri" pitchFamily="34" charset="-122"/>
                <a:cs typeface="Calibri" pitchFamily="34" charset="-120"/>
              </a:rPr>
              <a:t>1 · Introduction</a:t>
            </a:r>
            <a:r>
              <a:rPr lang="en-US" sz="900" dirty="0">
                <a:solidFill>
                  <a:srgbClr val="000000"/>
                </a:solidFill>
              </a:rPr>
              <a:t>    </a:t>
            </a:r>
            <a:r>
              <a:rPr lang="en-US" sz="900" kern="0" spc="40" dirty="0">
                <a:solidFill>
                  <a:srgbClr val="AAB2C2"/>
                </a:solidFill>
                <a:latin typeface="Calibri" pitchFamily="34" charset="0"/>
                <a:ea typeface="Calibri" pitchFamily="34" charset="-122"/>
                <a:cs typeface="Calibri" pitchFamily="34" charset="-120"/>
              </a:rPr>
              <a:t>2 · Why 1PM</a:t>
            </a:r>
            <a:r>
              <a:rPr lang="en-US" sz="900" dirty="0">
                <a:solidFill>
                  <a:srgbClr val="000000"/>
                </a:solidFill>
              </a:rPr>
              <a:t>    </a:t>
            </a:r>
            <a:r>
              <a:rPr lang="en-US" sz="900" b="1" kern="0" spc="40" dirty="0">
                <a:solidFill>
                  <a:srgbClr val="6B8F00"/>
                </a:solidFill>
                <a:latin typeface="Calibri" pitchFamily="34" charset="0"/>
                <a:ea typeface="Calibri" pitchFamily="34" charset="-122"/>
                <a:cs typeface="Calibri" pitchFamily="34" charset="-120"/>
              </a:rPr>
              <a:t>3 · Product tour</a:t>
            </a:r>
            <a:r>
              <a:rPr lang="en-US" sz="900" dirty="0">
                <a:solidFill>
                  <a:srgbClr val="000000"/>
                </a:solidFill>
              </a:rPr>
              <a:t>    </a:t>
            </a:r>
            <a:r>
              <a:rPr lang="en-US" sz="900" kern="0" spc="40" dirty="0">
                <a:solidFill>
                  <a:srgbClr val="AAB2C2"/>
                </a:solidFill>
                <a:latin typeface="Calibri" pitchFamily="34" charset="0"/>
                <a:ea typeface="Calibri" pitchFamily="34" charset="-122"/>
                <a:cs typeface="Calibri" pitchFamily="34" charset="-120"/>
              </a:rPr>
              <a:t>4 · Get started</a:t>
            </a:r>
            <a:endParaRPr lang="en-US" sz="900" dirty="0"/>
          </a:p>
        </p:txBody>
      </p:sp>
      <p:sp>
        <p:nvSpPr>
          <p:cNvPr id="3" name="Shape 1"/>
          <p:cNvSpPr/>
          <p:nvPr/>
        </p:nvSpPr>
        <p:spPr>
          <a:xfrm>
            <a:off x="640080" y="603504"/>
            <a:ext cx="10927080" cy="0"/>
          </a:xfrm>
          <a:prstGeom prst="line">
            <a:avLst/>
          </a:prstGeom>
          <a:noFill/>
          <a:ln w="9525">
            <a:solidFill>
              <a:srgbClr val="E5E9F1"/>
            </a:solidFill>
            <a:prstDash val="solid"/>
          </a:ln>
        </p:spPr>
        <p:txBody>
          <a:bodyPr/>
          <a:lstStyle/>
          <a:p>
            <a:endParaRPr lang="da-DK"/>
          </a:p>
        </p:txBody>
      </p:sp>
      <p:sp>
        <p:nvSpPr>
          <p:cNvPr id="4" name="Shape 2"/>
          <p:cNvSpPr/>
          <p:nvPr/>
        </p:nvSpPr>
        <p:spPr>
          <a:xfrm>
            <a:off x="10067544" y="370332"/>
            <a:ext cx="201168" cy="100584"/>
          </a:xfrm>
          <a:prstGeom prst="roundRect">
            <a:avLst>
              <a:gd name="adj" fmla="val 27273"/>
            </a:avLst>
          </a:prstGeom>
          <a:solidFill>
            <a:srgbClr val="6B8F00"/>
          </a:solidFill>
          <a:ln/>
        </p:spPr>
        <p:txBody>
          <a:bodyPr/>
          <a:lstStyle/>
          <a:p>
            <a:endParaRPr lang="da-DK"/>
          </a:p>
        </p:txBody>
      </p:sp>
      <p:sp>
        <p:nvSpPr>
          <p:cNvPr id="5" name="Shape 3"/>
          <p:cNvSpPr/>
          <p:nvPr/>
        </p:nvSpPr>
        <p:spPr>
          <a:xfrm>
            <a:off x="10323576" y="370332"/>
            <a:ext cx="201168" cy="100584"/>
          </a:xfrm>
          <a:prstGeom prst="roundRect">
            <a:avLst>
              <a:gd name="adj" fmla="val 27273"/>
            </a:avLst>
          </a:prstGeom>
          <a:solidFill>
            <a:srgbClr val="6B8F00"/>
          </a:solidFill>
          <a:ln/>
        </p:spPr>
        <p:txBody>
          <a:bodyPr/>
          <a:lstStyle/>
          <a:p>
            <a:endParaRPr lang="da-DK"/>
          </a:p>
        </p:txBody>
      </p:sp>
      <p:sp>
        <p:nvSpPr>
          <p:cNvPr id="6" name="Shape 4"/>
          <p:cNvSpPr/>
          <p:nvPr/>
        </p:nvSpPr>
        <p:spPr>
          <a:xfrm>
            <a:off x="10579608" y="370332"/>
            <a:ext cx="201168" cy="100584"/>
          </a:xfrm>
          <a:prstGeom prst="roundRect">
            <a:avLst>
              <a:gd name="adj" fmla="val 27273"/>
            </a:avLst>
          </a:prstGeom>
          <a:solidFill>
            <a:srgbClr val="6B8F00"/>
          </a:solidFill>
          <a:ln/>
        </p:spPr>
        <p:txBody>
          <a:bodyPr/>
          <a:lstStyle/>
          <a:p>
            <a:endParaRPr lang="da-DK"/>
          </a:p>
        </p:txBody>
      </p:sp>
      <p:sp>
        <p:nvSpPr>
          <p:cNvPr id="7" name="Shape 5"/>
          <p:cNvSpPr/>
          <p:nvPr/>
        </p:nvSpPr>
        <p:spPr>
          <a:xfrm>
            <a:off x="10835640" y="370332"/>
            <a:ext cx="201168" cy="100584"/>
          </a:xfrm>
          <a:prstGeom prst="roundRect">
            <a:avLst>
              <a:gd name="adj" fmla="val 27273"/>
            </a:avLst>
          </a:prstGeom>
          <a:solidFill>
            <a:srgbClr val="6B8F00"/>
          </a:solidFill>
          <a:ln/>
        </p:spPr>
        <p:txBody>
          <a:bodyPr/>
          <a:lstStyle/>
          <a:p>
            <a:endParaRPr lang="da-DK"/>
          </a:p>
        </p:txBody>
      </p:sp>
      <p:sp>
        <p:nvSpPr>
          <p:cNvPr id="8" name="Shape 6"/>
          <p:cNvSpPr/>
          <p:nvPr/>
        </p:nvSpPr>
        <p:spPr>
          <a:xfrm>
            <a:off x="11091672" y="370332"/>
            <a:ext cx="201168" cy="100584"/>
          </a:xfrm>
          <a:prstGeom prst="roundRect">
            <a:avLst>
              <a:gd name="adj" fmla="val 27273"/>
            </a:avLst>
          </a:prstGeom>
          <a:solidFill>
            <a:srgbClr val="E5E9F1"/>
          </a:solidFill>
          <a:ln/>
        </p:spPr>
        <p:txBody>
          <a:bodyPr/>
          <a:lstStyle/>
          <a:p>
            <a:endParaRPr lang="da-DK"/>
          </a:p>
        </p:txBody>
      </p:sp>
      <p:sp>
        <p:nvSpPr>
          <p:cNvPr id="9" name="Shape 7"/>
          <p:cNvSpPr/>
          <p:nvPr/>
        </p:nvSpPr>
        <p:spPr>
          <a:xfrm>
            <a:off x="11347704" y="370332"/>
            <a:ext cx="201168" cy="100584"/>
          </a:xfrm>
          <a:prstGeom prst="roundRect">
            <a:avLst>
              <a:gd name="adj" fmla="val 27273"/>
            </a:avLst>
          </a:prstGeom>
          <a:solidFill>
            <a:srgbClr val="E5E9F1"/>
          </a:solidFill>
          <a:ln/>
        </p:spPr>
        <p:txBody>
          <a:bodyPr/>
          <a:lstStyle/>
          <a:p>
            <a:endParaRPr lang="da-DK"/>
          </a:p>
        </p:txBody>
      </p:sp>
      <p:sp>
        <p:nvSpPr>
          <p:cNvPr id="10" name="Text 8"/>
          <p:cNvSpPr/>
          <p:nvPr/>
        </p:nvSpPr>
        <p:spPr>
          <a:xfrm>
            <a:off x="9052560" y="777240"/>
            <a:ext cx="2468880" cy="256032"/>
          </a:xfrm>
          <a:prstGeom prst="rect">
            <a:avLst/>
          </a:prstGeom>
          <a:noFill/>
          <a:ln/>
        </p:spPr>
        <p:txBody>
          <a:bodyPr wrap="square" lIns="0" tIns="0" rIns="0" bIns="0" rtlCol="0" anchor="ctr"/>
          <a:lstStyle/>
          <a:p>
            <a:pPr marL="0" indent="0" algn="r">
              <a:buNone/>
            </a:pPr>
            <a:r>
              <a:rPr lang="en-US" sz="950" dirty="0">
                <a:solidFill>
                  <a:srgbClr val="667085"/>
                </a:solidFill>
                <a:latin typeface="Calibri" pitchFamily="34" charset="0"/>
                <a:ea typeface="Calibri" pitchFamily="34" charset="-122"/>
                <a:cs typeface="Calibri" pitchFamily="34" charset="-120"/>
              </a:rPr>
              <a:t>Example 4 of 6</a:t>
            </a:r>
            <a:endParaRPr lang="en-US" sz="950" dirty="0"/>
          </a:p>
        </p:txBody>
      </p:sp>
      <p:sp>
        <p:nvSpPr>
          <p:cNvPr id="11" name="Shape 9"/>
          <p:cNvSpPr/>
          <p:nvPr/>
        </p:nvSpPr>
        <p:spPr>
          <a:xfrm>
            <a:off x="640080" y="868680"/>
            <a:ext cx="7452360" cy="4679928"/>
          </a:xfrm>
          <a:prstGeom prst="roundRect">
            <a:avLst>
              <a:gd name="adj" fmla="val 1954"/>
            </a:avLst>
          </a:prstGeom>
          <a:solidFill>
            <a:srgbClr val="FFFFFF"/>
          </a:solidFill>
          <a:ln w="12700">
            <a:solidFill>
              <a:srgbClr val="E5E9F1"/>
            </a:solidFill>
            <a:prstDash val="solid"/>
          </a:ln>
          <a:effectLst>
            <a:outerShdw blurRad="203200" dist="76200" dir="5400000" algn="bl" rotWithShape="0">
              <a:srgbClr val="17213D">
                <a:alpha val="16000"/>
              </a:srgbClr>
            </a:outerShdw>
          </a:effectLst>
        </p:spPr>
        <p:txBody>
          <a:bodyPr/>
          <a:lstStyle/>
          <a:p>
            <a:endParaRPr lang="da-DK"/>
          </a:p>
        </p:txBody>
      </p:sp>
      <p:sp>
        <p:nvSpPr>
          <p:cNvPr id="12" name="Shape 10"/>
          <p:cNvSpPr/>
          <p:nvPr/>
        </p:nvSpPr>
        <p:spPr>
          <a:xfrm>
            <a:off x="822960" y="1005840"/>
            <a:ext cx="73152" cy="73152"/>
          </a:xfrm>
          <a:prstGeom prst="ellipse">
            <a:avLst/>
          </a:prstGeom>
          <a:solidFill>
            <a:srgbClr val="E1E6EE"/>
          </a:solidFill>
          <a:ln/>
        </p:spPr>
        <p:txBody>
          <a:bodyPr/>
          <a:lstStyle/>
          <a:p>
            <a:endParaRPr lang="da-DK"/>
          </a:p>
        </p:txBody>
      </p:sp>
      <p:sp>
        <p:nvSpPr>
          <p:cNvPr id="13" name="Shape 11"/>
          <p:cNvSpPr/>
          <p:nvPr/>
        </p:nvSpPr>
        <p:spPr>
          <a:xfrm>
            <a:off x="1024128" y="1005840"/>
            <a:ext cx="73152" cy="73152"/>
          </a:xfrm>
          <a:prstGeom prst="ellipse">
            <a:avLst/>
          </a:prstGeom>
          <a:solidFill>
            <a:srgbClr val="E1E6EE"/>
          </a:solidFill>
          <a:ln/>
        </p:spPr>
        <p:txBody>
          <a:bodyPr/>
          <a:lstStyle/>
          <a:p>
            <a:endParaRPr lang="da-DK"/>
          </a:p>
        </p:txBody>
      </p:sp>
      <p:sp>
        <p:nvSpPr>
          <p:cNvPr id="14" name="Shape 12"/>
          <p:cNvSpPr/>
          <p:nvPr/>
        </p:nvSpPr>
        <p:spPr>
          <a:xfrm>
            <a:off x="1225296" y="1005840"/>
            <a:ext cx="73152" cy="73152"/>
          </a:xfrm>
          <a:prstGeom prst="ellipse">
            <a:avLst/>
          </a:prstGeom>
          <a:solidFill>
            <a:srgbClr val="E1E6EE"/>
          </a:solidFill>
          <a:ln/>
        </p:spPr>
        <p:txBody>
          <a:bodyPr/>
          <a:lstStyle/>
          <a:p>
            <a:endParaRPr lang="da-DK"/>
          </a:p>
        </p:txBody>
      </p:sp>
      <p:pic>
        <p:nvPicPr>
          <p:cNvPr id="15" name="Image 0" descr="/home/claude/pptx_build/assets/project-management-light.png"/>
          <p:cNvPicPr>
            <a:picLocks noChangeAspect="1"/>
          </p:cNvPicPr>
          <p:nvPr/>
        </p:nvPicPr>
        <p:blipFill>
          <a:blip r:embed="rId3"/>
          <a:stretch>
            <a:fillRect/>
          </a:stretch>
        </p:blipFill>
        <p:spPr>
          <a:xfrm>
            <a:off x="777240" y="1234440"/>
            <a:ext cx="7178040" cy="4177008"/>
          </a:xfrm>
          <a:prstGeom prst="rect">
            <a:avLst/>
          </a:prstGeom>
        </p:spPr>
      </p:pic>
      <p:sp>
        <p:nvSpPr>
          <p:cNvPr id="16" name="Shape 13"/>
          <p:cNvSpPr/>
          <p:nvPr/>
        </p:nvSpPr>
        <p:spPr>
          <a:xfrm>
            <a:off x="8458200" y="896112"/>
            <a:ext cx="1463040" cy="292608"/>
          </a:xfrm>
          <a:prstGeom prst="roundRect">
            <a:avLst>
              <a:gd name="adj" fmla="val 50000"/>
            </a:avLst>
          </a:prstGeom>
          <a:solidFill>
            <a:srgbClr val="00AEB8"/>
          </a:solidFill>
          <a:ln/>
        </p:spPr>
        <p:txBody>
          <a:bodyPr/>
          <a:lstStyle/>
          <a:p>
            <a:endParaRPr lang="da-DK"/>
          </a:p>
        </p:txBody>
      </p:sp>
      <p:sp>
        <p:nvSpPr>
          <p:cNvPr id="17" name="Text 14"/>
          <p:cNvSpPr/>
          <p:nvPr/>
        </p:nvSpPr>
        <p:spPr>
          <a:xfrm>
            <a:off x="8458200" y="896112"/>
            <a:ext cx="1463040" cy="292608"/>
          </a:xfrm>
          <a:prstGeom prst="rect">
            <a:avLst/>
          </a:prstGeom>
          <a:noFill/>
          <a:ln/>
        </p:spPr>
        <p:txBody>
          <a:bodyPr wrap="square" lIns="0" tIns="0" rIns="0" bIns="0" rtlCol="0" anchor="ctr"/>
          <a:lstStyle/>
          <a:p>
            <a:pPr marL="0" indent="0" algn="ctr">
              <a:buNone/>
            </a:pPr>
            <a:r>
              <a:rPr lang="en-US" sz="950" b="1" kern="0" spc="50" dirty="0">
                <a:solidFill>
                  <a:srgbClr val="FFFFFF"/>
                </a:solidFill>
                <a:latin typeface="Calibri" pitchFamily="34" charset="0"/>
                <a:ea typeface="Calibri" pitchFamily="34" charset="-122"/>
                <a:cs typeface="Calibri" pitchFamily="34" charset="-120"/>
              </a:rPr>
              <a:t>Project</a:t>
            </a:r>
            <a:endParaRPr lang="en-US" sz="950" dirty="0"/>
          </a:p>
        </p:txBody>
      </p:sp>
      <p:sp>
        <p:nvSpPr>
          <p:cNvPr id="18" name="Text 15"/>
          <p:cNvSpPr/>
          <p:nvPr/>
        </p:nvSpPr>
        <p:spPr>
          <a:xfrm>
            <a:off x="8458200" y="1417320"/>
            <a:ext cx="3090672" cy="1005840"/>
          </a:xfrm>
          <a:prstGeom prst="rect">
            <a:avLst/>
          </a:prstGeom>
          <a:noFill/>
          <a:ln/>
        </p:spPr>
        <p:txBody>
          <a:bodyPr wrap="square" lIns="0" tIns="0" rIns="0" bIns="0" rtlCol="0" anchor="ctr"/>
          <a:lstStyle/>
          <a:p>
            <a:pPr marL="0" indent="0">
              <a:lnSpc>
                <a:spcPct val="105000"/>
              </a:lnSpc>
              <a:buNone/>
            </a:pPr>
            <a:r>
              <a:rPr lang="en-US" sz="2200" b="1" dirty="0">
                <a:solidFill>
                  <a:srgbClr val="151927"/>
                </a:solidFill>
                <a:latin typeface="Cambria" pitchFamily="34" charset="0"/>
                <a:ea typeface="Cambria" pitchFamily="34" charset="-122"/>
                <a:cs typeface="Cambria" pitchFamily="34" charset="-120"/>
              </a:rPr>
              <a:t>Master Plan</a:t>
            </a:r>
            <a:endParaRPr lang="en-US" sz="2200" dirty="0"/>
          </a:p>
        </p:txBody>
      </p:sp>
      <p:sp>
        <p:nvSpPr>
          <p:cNvPr id="19" name="Text 16"/>
          <p:cNvSpPr/>
          <p:nvPr/>
        </p:nvSpPr>
        <p:spPr>
          <a:xfrm>
            <a:off x="8458200" y="2331720"/>
            <a:ext cx="3090672" cy="1600200"/>
          </a:xfrm>
          <a:prstGeom prst="rect">
            <a:avLst/>
          </a:prstGeom>
          <a:noFill/>
          <a:ln/>
        </p:spPr>
        <p:txBody>
          <a:bodyPr wrap="square" lIns="0" tIns="0" rIns="0" bIns="0" rtlCol="0" anchor="ctr"/>
          <a:lstStyle/>
          <a:p>
            <a:pPr marL="0" indent="0">
              <a:lnSpc>
                <a:spcPct val="132000"/>
              </a:lnSpc>
              <a:buNone/>
            </a:pPr>
            <a:r>
              <a:rPr lang="en-US" sz="1100" dirty="0">
                <a:solidFill>
                  <a:srgbClr val="667085"/>
                </a:solidFill>
                <a:latin typeface="Calibri" pitchFamily="34" charset="0"/>
                <a:ea typeface="Calibri" pitchFamily="34" charset="-122"/>
                <a:cs typeface="Calibri" pitchFamily="34" charset="-120"/>
              </a:rPr>
              <a:t>Plan stages, phases, tracks, activities and milestones inside the project model and keep the overall delivery structure connected.</a:t>
            </a:r>
            <a:endParaRPr lang="en-US" sz="1100" dirty="0"/>
          </a:p>
        </p:txBody>
      </p:sp>
      <p:sp>
        <p:nvSpPr>
          <p:cNvPr id="20" name="Shape 17"/>
          <p:cNvSpPr/>
          <p:nvPr/>
        </p:nvSpPr>
        <p:spPr>
          <a:xfrm>
            <a:off x="8458200" y="4206240"/>
            <a:ext cx="3090672" cy="0"/>
          </a:xfrm>
          <a:prstGeom prst="line">
            <a:avLst/>
          </a:prstGeom>
          <a:noFill/>
          <a:ln w="12700">
            <a:solidFill>
              <a:srgbClr val="E5E9F1"/>
            </a:solidFill>
            <a:prstDash val="solid"/>
          </a:ln>
        </p:spPr>
        <p:txBody>
          <a:bodyPr/>
          <a:lstStyle/>
          <a:p>
            <a:endParaRPr lang="da-DK"/>
          </a:p>
        </p:txBody>
      </p:sp>
      <p:sp>
        <p:nvSpPr>
          <p:cNvPr id="21" name="Text 18"/>
          <p:cNvSpPr/>
          <p:nvPr/>
        </p:nvSpPr>
        <p:spPr>
          <a:xfrm>
            <a:off x="8458200" y="4315968"/>
            <a:ext cx="3090672" cy="237744"/>
          </a:xfrm>
          <a:prstGeom prst="rect">
            <a:avLst/>
          </a:prstGeom>
          <a:noFill/>
          <a:ln/>
        </p:spPr>
        <p:txBody>
          <a:bodyPr wrap="square" lIns="0" tIns="0" rIns="0" bIns="0" rtlCol="0" anchor="ctr"/>
          <a:lstStyle/>
          <a:p>
            <a:pPr marL="0" indent="0">
              <a:buNone/>
            </a:pPr>
            <a:r>
              <a:rPr lang="en-US" sz="850" b="1" kern="0" spc="40" dirty="0">
                <a:solidFill>
                  <a:srgbClr val="00AEB8"/>
                </a:solidFill>
                <a:latin typeface="Calibri" pitchFamily="34" charset="0"/>
                <a:ea typeface="Calibri" pitchFamily="34" charset="-122"/>
                <a:cs typeface="Calibri" pitchFamily="34" charset="-120"/>
              </a:rPr>
              <a:t>EXPLORE FEATURES</a:t>
            </a:r>
            <a:endParaRPr lang="en-US" sz="850" dirty="0"/>
          </a:p>
        </p:txBody>
      </p:sp>
      <p:sp>
        <p:nvSpPr>
          <p:cNvPr id="22" name="Text 19">
            <a:hlinkClick r:id="rId4" tooltip="Project Management features"/>
          </p:cNvPr>
          <p:cNvSpPr/>
          <p:nvPr/>
        </p:nvSpPr>
        <p:spPr>
          <a:xfrm>
            <a:off x="8458200" y="4572000"/>
            <a:ext cx="3090672" cy="320040"/>
          </a:xfrm>
          <a:prstGeom prst="rect">
            <a:avLst/>
          </a:prstGeom>
          <a:noFill/>
          <a:ln/>
        </p:spPr>
        <p:txBody>
          <a:bodyPr wrap="square" lIns="0" tIns="0" rIns="0" bIns="0" rtlCol="0" anchor="ctr"/>
          <a:lstStyle/>
          <a:p>
            <a:pPr marL="0" indent="0">
              <a:buNone/>
            </a:pPr>
            <a:r>
              <a:rPr lang="en-US" sz="1100" u="sng" dirty="0">
                <a:solidFill>
                  <a:srgbClr val="151927"/>
                </a:solidFill>
                <a:latin typeface="Calibri" pitchFamily="34" charset="0"/>
                <a:ea typeface="Calibri" pitchFamily="34" charset="-122"/>
                <a:cs typeface="Calibri" pitchFamily="34" charset="-120"/>
                <a:hlinkClick r:id="rId4" tooltip="Project Management features">
                  <a:extLst>
                    <a:ext uri="{A12FA001-AC4F-418D-AE19-62706E023703}">
                      <ahyp:hlinkClr xmlns:ahyp="http://schemas.microsoft.com/office/drawing/2018/hyperlinkcolor" val="tx"/>
                    </a:ext>
                  </a:extLst>
                </a:hlinkClick>
              </a:rPr>
              <a:t>Project Management features  →</a:t>
            </a:r>
            <a:endParaRPr lang="en-US" sz="1100" dirty="0"/>
          </a:p>
        </p:txBody>
      </p:sp>
      <p:sp>
        <p:nvSpPr>
          <p:cNvPr id="23" name="Shape 20"/>
          <p:cNvSpPr/>
          <p:nvPr/>
        </p:nvSpPr>
        <p:spPr>
          <a:xfrm>
            <a:off x="8458200" y="4983480"/>
            <a:ext cx="3090672" cy="0"/>
          </a:xfrm>
          <a:prstGeom prst="line">
            <a:avLst/>
          </a:prstGeom>
          <a:noFill/>
          <a:ln w="12700">
            <a:solidFill>
              <a:srgbClr val="E5E9F1"/>
            </a:solidFill>
            <a:prstDash val="solid"/>
          </a:ln>
        </p:spPr>
        <p:txBody>
          <a:bodyPr/>
          <a:lstStyle/>
          <a:p>
            <a:endParaRPr lang="da-DK"/>
          </a:p>
        </p:txBody>
      </p:sp>
      <p:sp>
        <p:nvSpPr>
          <p:cNvPr id="24" name="Text 21"/>
          <p:cNvSpPr/>
          <p:nvPr/>
        </p:nvSpPr>
        <p:spPr>
          <a:xfrm>
            <a:off x="8458200" y="5093208"/>
            <a:ext cx="3090672" cy="237744"/>
          </a:xfrm>
          <a:prstGeom prst="rect">
            <a:avLst/>
          </a:prstGeom>
          <a:noFill/>
          <a:ln/>
        </p:spPr>
        <p:txBody>
          <a:bodyPr wrap="square" lIns="0" tIns="0" rIns="0" bIns="0" rtlCol="0" anchor="ctr"/>
          <a:lstStyle/>
          <a:p>
            <a:pPr marL="0" indent="0">
              <a:buNone/>
            </a:pPr>
            <a:r>
              <a:rPr lang="en-US" sz="850" b="1" kern="0" spc="40" dirty="0">
                <a:solidFill>
                  <a:srgbClr val="00AEB8"/>
                </a:solidFill>
                <a:latin typeface="Calibri" pitchFamily="34" charset="0"/>
                <a:ea typeface="Calibri" pitchFamily="34" charset="-122"/>
                <a:cs typeface="Calibri" pitchFamily="34" charset="-120"/>
              </a:rPr>
              <a:t>QUICK GUIDE</a:t>
            </a:r>
            <a:endParaRPr lang="en-US" sz="850" dirty="0"/>
          </a:p>
        </p:txBody>
      </p:sp>
      <p:sp>
        <p:nvSpPr>
          <p:cNvPr id="25" name="Text 22">
            <a:hlinkClick r:id="rId5" tooltip="Build the Master Plan"/>
          </p:cNvPr>
          <p:cNvSpPr/>
          <p:nvPr/>
        </p:nvSpPr>
        <p:spPr>
          <a:xfrm>
            <a:off x="8458200" y="5349240"/>
            <a:ext cx="3090672" cy="320040"/>
          </a:xfrm>
          <a:prstGeom prst="rect">
            <a:avLst/>
          </a:prstGeom>
          <a:noFill/>
          <a:ln/>
        </p:spPr>
        <p:txBody>
          <a:bodyPr wrap="square" lIns="0" tIns="0" rIns="0" bIns="0" rtlCol="0" anchor="ctr"/>
          <a:lstStyle/>
          <a:p>
            <a:pPr marL="0" indent="0">
              <a:buNone/>
            </a:pPr>
            <a:r>
              <a:rPr lang="en-US" sz="1100" u="sng" dirty="0">
                <a:solidFill>
                  <a:srgbClr val="151927"/>
                </a:solidFill>
                <a:latin typeface="Calibri" pitchFamily="34" charset="0"/>
                <a:ea typeface="Calibri" pitchFamily="34" charset="-122"/>
                <a:cs typeface="Calibri" pitchFamily="34" charset="-120"/>
                <a:hlinkClick r:id="rId5" tooltip="Build the Master Plan">
                  <a:extLst>
                    <a:ext uri="{A12FA001-AC4F-418D-AE19-62706E023703}">
                      <ahyp:hlinkClr xmlns:ahyp="http://schemas.microsoft.com/office/drawing/2018/hyperlinkcolor" val="tx"/>
                    </a:ext>
                  </a:extLst>
                </a:hlinkClick>
              </a:rPr>
              <a:t>Build the Master Plan  →</a:t>
            </a:r>
            <a:endParaRPr lang="en-US" sz="1100" dirty="0"/>
          </a:p>
        </p:txBody>
      </p:sp>
      <p:sp>
        <p:nvSpPr>
          <p:cNvPr id="26" name="Text 23"/>
          <p:cNvSpPr/>
          <p:nvPr/>
        </p:nvSpPr>
        <p:spPr>
          <a:xfrm>
            <a:off x="640080" y="6537960"/>
            <a:ext cx="5486400" cy="256032"/>
          </a:xfrm>
          <a:prstGeom prst="rect">
            <a:avLst/>
          </a:prstGeom>
          <a:noFill/>
          <a:ln/>
        </p:spPr>
        <p:txBody>
          <a:bodyPr wrap="square" lIns="0" tIns="0" rIns="0" bIns="0" rtlCol="0" anchor="ctr"/>
          <a:lstStyle/>
          <a:p>
            <a:pPr marL="0" indent="0">
              <a:buNone/>
            </a:pPr>
            <a:r>
              <a:rPr lang="en-US" sz="850" dirty="0">
                <a:solidFill>
                  <a:srgbClr val="667085"/>
                </a:solidFill>
                <a:latin typeface="Calibri" pitchFamily="34" charset="0"/>
                <a:ea typeface="Calibri" pitchFamily="34" charset="-122"/>
                <a:cs typeface="Calibri" pitchFamily="34" charset="-120"/>
              </a:rPr>
              <a:t>Examples — Product tour</a:t>
            </a:r>
            <a:endParaRPr lang="en-US" sz="850" dirty="0"/>
          </a:p>
        </p:txBody>
      </p:sp>
      <p:sp>
        <p:nvSpPr>
          <p:cNvPr id="27" name="Text 24"/>
          <p:cNvSpPr/>
          <p:nvPr/>
        </p:nvSpPr>
        <p:spPr>
          <a:xfrm>
            <a:off x="10607040" y="6537960"/>
            <a:ext cx="914400" cy="256032"/>
          </a:xfrm>
          <a:prstGeom prst="rect">
            <a:avLst/>
          </a:prstGeom>
          <a:noFill/>
          <a:ln/>
        </p:spPr>
        <p:txBody>
          <a:bodyPr wrap="square" lIns="0" tIns="0" rIns="0" bIns="0" rtlCol="0" anchor="ctr"/>
          <a:lstStyle/>
          <a:p>
            <a:pPr marL="0" indent="0" algn="r">
              <a:buNone/>
            </a:pPr>
            <a:r>
              <a:rPr lang="en-US" sz="850" b="1" dirty="0">
                <a:solidFill>
                  <a:srgbClr val="667085"/>
                </a:solidFill>
                <a:latin typeface="Calibri" pitchFamily="34" charset="0"/>
                <a:ea typeface="Calibri" pitchFamily="34" charset="-122"/>
                <a:cs typeface="Calibri" pitchFamily="34" charset="-120"/>
              </a:rPr>
              <a:t>1PM</a:t>
            </a:r>
            <a:endParaRPr lang="en-US" sz="850" dirty="0"/>
          </a:p>
        </p:txBody>
      </p:sp>
      <p:sp>
        <p:nvSpPr>
          <p:cNvPr id="28" name="Text 25"/>
          <p:cNvSpPr/>
          <p:nvPr/>
        </p:nvSpPr>
        <p:spPr>
          <a:xfrm>
            <a:off x="11475720" y="6537960"/>
            <a:ext cx="548640" cy="256032"/>
          </a:xfrm>
          <a:prstGeom prst="rect">
            <a:avLst/>
          </a:prstGeom>
          <a:noFill/>
          <a:ln/>
        </p:spPr>
        <p:txBody>
          <a:bodyPr wrap="square" lIns="0" tIns="0" rIns="0" bIns="0" rtlCol="0" anchor="ctr"/>
          <a:lstStyle/>
          <a:p>
            <a:pPr marL="0" indent="0" algn="r">
              <a:buNone/>
            </a:pPr>
            <a:r>
              <a:rPr lang="en-US" sz="850" dirty="0">
                <a:solidFill>
                  <a:srgbClr val="667085"/>
                </a:solidFill>
                <a:latin typeface="Calibri" pitchFamily="34" charset="0"/>
                <a:ea typeface="Calibri" pitchFamily="34" charset="-122"/>
                <a:cs typeface="Calibri" pitchFamily="34" charset="-120"/>
              </a:rPr>
              <a:t>14</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6F8FB"/>
        </a:solidFill>
        <a:effectLst/>
      </p:bgPr>
    </p:bg>
    <p:spTree>
      <p:nvGrpSpPr>
        <p:cNvPr id="1" name=""/>
        <p:cNvGrpSpPr/>
        <p:nvPr/>
      </p:nvGrpSpPr>
      <p:grpSpPr>
        <a:xfrm>
          <a:off x="0" y="0"/>
          <a:ext cx="0" cy="0"/>
          <a:chOff x="0" y="0"/>
          <a:chExt cx="0" cy="0"/>
        </a:xfrm>
      </p:grpSpPr>
      <p:sp>
        <p:nvSpPr>
          <p:cNvPr id="2" name="Text 0"/>
          <p:cNvSpPr/>
          <p:nvPr/>
        </p:nvSpPr>
        <p:spPr>
          <a:xfrm>
            <a:off x="640080" y="292608"/>
            <a:ext cx="8229600" cy="256032"/>
          </a:xfrm>
          <a:prstGeom prst="rect">
            <a:avLst/>
          </a:prstGeom>
          <a:noFill/>
          <a:ln/>
        </p:spPr>
        <p:txBody>
          <a:bodyPr wrap="square" lIns="0" tIns="0" rIns="0" bIns="0" rtlCol="0" anchor="ctr"/>
          <a:lstStyle/>
          <a:p>
            <a:pPr marL="0" indent="0">
              <a:buNone/>
            </a:pPr>
            <a:r>
              <a:rPr lang="en-US" sz="900" kern="0" spc="40" dirty="0">
                <a:solidFill>
                  <a:srgbClr val="AAB2C2"/>
                </a:solidFill>
                <a:latin typeface="Calibri" pitchFamily="34" charset="0"/>
                <a:ea typeface="Calibri" pitchFamily="34" charset="-122"/>
                <a:cs typeface="Calibri" pitchFamily="34" charset="-120"/>
              </a:rPr>
              <a:t>1 · Introduction</a:t>
            </a:r>
            <a:r>
              <a:rPr lang="en-US" sz="900" dirty="0">
                <a:solidFill>
                  <a:srgbClr val="000000"/>
                </a:solidFill>
              </a:rPr>
              <a:t>    </a:t>
            </a:r>
            <a:r>
              <a:rPr lang="en-US" sz="900" kern="0" spc="40" dirty="0">
                <a:solidFill>
                  <a:srgbClr val="AAB2C2"/>
                </a:solidFill>
                <a:latin typeface="Calibri" pitchFamily="34" charset="0"/>
                <a:ea typeface="Calibri" pitchFamily="34" charset="-122"/>
                <a:cs typeface="Calibri" pitchFamily="34" charset="-120"/>
              </a:rPr>
              <a:t>2 · Why 1PM</a:t>
            </a:r>
            <a:r>
              <a:rPr lang="en-US" sz="900" dirty="0">
                <a:solidFill>
                  <a:srgbClr val="000000"/>
                </a:solidFill>
              </a:rPr>
              <a:t>    </a:t>
            </a:r>
            <a:r>
              <a:rPr lang="en-US" sz="900" b="1" kern="0" spc="40" dirty="0">
                <a:solidFill>
                  <a:srgbClr val="6B8F00"/>
                </a:solidFill>
                <a:latin typeface="Calibri" pitchFamily="34" charset="0"/>
                <a:ea typeface="Calibri" pitchFamily="34" charset="-122"/>
                <a:cs typeface="Calibri" pitchFamily="34" charset="-120"/>
              </a:rPr>
              <a:t>3 · Product tour</a:t>
            </a:r>
            <a:r>
              <a:rPr lang="en-US" sz="900" dirty="0">
                <a:solidFill>
                  <a:srgbClr val="000000"/>
                </a:solidFill>
              </a:rPr>
              <a:t>    </a:t>
            </a:r>
            <a:r>
              <a:rPr lang="en-US" sz="900" kern="0" spc="40" dirty="0">
                <a:solidFill>
                  <a:srgbClr val="AAB2C2"/>
                </a:solidFill>
                <a:latin typeface="Calibri" pitchFamily="34" charset="0"/>
                <a:ea typeface="Calibri" pitchFamily="34" charset="-122"/>
                <a:cs typeface="Calibri" pitchFamily="34" charset="-120"/>
              </a:rPr>
              <a:t>4 · Get started</a:t>
            </a:r>
            <a:endParaRPr lang="en-US" sz="900" dirty="0"/>
          </a:p>
        </p:txBody>
      </p:sp>
      <p:sp>
        <p:nvSpPr>
          <p:cNvPr id="3" name="Shape 1"/>
          <p:cNvSpPr/>
          <p:nvPr/>
        </p:nvSpPr>
        <p:spPr>
          <a:xfrm>
            <a:off x="640080" y="603504"/>
            <a:ext cx="10927080" cy="0"/>
          </a:xfrm>
          <a:prstGeom prst="line">
            <a:avLst/>
          </a:prstGeom>
          <a:noFill/>
          <a:ln w="9525">
            <a:solidFill>
              <a:srgbClr val="E5E9F1"/>
            </a:solidFill>
            <a:prstDash val="solid"/>
          </a:ln>
        </p:spPr>
        <p:txBody>
          <a:bodyPr/>
          <a:lstStyle/>
          <a:p>
            <a:endParaRPr lang="da-DK"/>
          </a:p>
        </p:txBody>
      </p:sp>
      <p:sp>
        <p:nvSpPr>
          <p:cNvPr id="4" name="Shape 2"/>
          <p:cNvSpPr/>
          <p:nvPr/>
        </p:nvSpPr>
        <p:spPr>
          <a:xfrm>
            <a:off x="10067544" y="370332"/>
            <a:ext cx="201168" cy="100584"/>
          </a:xfrm>
          <a:prstGeom prst="roundRect">
            <a:avLst>
              <a:gd name="adj" fmla="val 27273"/>
            </a:avLst>
          </a:prstGeom>
          <a:solidFill>
            <a:srgbClr val="6B8F00"/>
          </a:solidFill>
          <a:ln/>
        </p:spPr>
        <p:txBody>
          <a:bodyPr/>
          <a:lstStyle/>
          <a:p>
            <a:endParaRPr lang="da-DK"/>
          </a:p>
        </p:txBody>
      </p:sp>
      <p:sp>
        <p:nvSpPr>
          <p:cNvPr id="5" name="Shape 3"/>
          <p:cNvSpPr/>
          <p:nvPr/>
        </p:nvSpPr>
        <p:spPr>
          <a:xfrm>
            <a:off x="10323576" y="370332"/>
            <a:ext cx="201168" cy="100584"/>
          </a:xfrm>
          <a:prstGeom prst="roundRect">
            <a:avLst>
              <a:gd name="adj" fmla="val 27273"/>
            </a:avLst>
          </a:prstGeom>
          <a:solidFill>
            <a:srgbClr val="6B8F00"/>
          </a:solidFill>
          <a:ln/>
        </p:spPr>
        <p:txBody>
          <a:bodyPr/>
          <a:lstStyle/>
          <a:p>
            <a:endParaRPr lang="da-DK"/>
          </a:p>
        </p:txBody>
      </p:sp>
      <p:sp>
        <p:nvSpPr>
          <p:cNvPr id="6" name="Shape 4"/>
          <p:cNvSpPr/>
          <p:nvPr/>
        </p:nvSpPr>
        <p:spPr>
          <a:xfrm>
            <a:off x="10579608" y="370332"/>
            <a:ext cx="201168" cy="100584"/>
          </a:xfrm>
          <a:prstGeom prst="roundRect">
            <a:avLst>
              <a:gd name="adj" fmla="val 27273"/>
            </a:avLst>
          </a:prstGeom>
          <a:solidFill>
            <a:srgbClr val="6B8F00"/>
          </a:solidFill>
          <a:ln/>
        </p:spPr>
        <p:txBody>
          <a:bodyPr/>
          <a:lstStyle/>
          <a:p>
            <a:endParaRPr lang="da-DK"/>
          </a:p>
        </p:txBody>
      </p:sp>
      <p:sp>
        <p:nvSpPr>
          <p:cNvPr id="7" name="Shape 5"/>
          <p:cNvSpPr/>
          <p:nvPr/>
        </p:nvSpPr>
        <p:spPr>
          <a:xfrm>
            <a:off x="10835640" y="370332"/>
            <a:ext cx="201168" cy="100584"/>
          </a:xfrm>
          <a:prstGeom prst="roundRect">
            <a:avLst>
              <a:gd name="adj" fmla="val 27273"/>
            </a:avLst>
          </a:prstGeom>
          <a:solidFill>
            <a:srgbClr val="6B8F00"/>
          </a:solidFill>
          <a:ln/>
        </p:spPr>
        <p:txBody>
          <a:bodyPr/>
          <a:lstStyle/>
          <a:p>
            <a:endParaRPr lang="da-DK"/>
          </a:p>
        </p:txBody>
      </p:sp>
      <p:sp>
        <p:nvSpPr>
          <p:cNvPr id="8" name="Shape 6"/>
          <p:cNvSpPr/>
          <p:nvPr/>
        </p:nvSpPr>
        <p:spPr>
          <a:xfrm>
            <a:off x="11091672" y="370332"/>
            <a:ext cx="201168" cy="100584"/>
          </a:xfrm>
          <a:prstGeom prst="roundRect">
            <a:avLst>
              <a:gd name="adj" fmla="val 27273"/>
            </a:avLst>
          </a:prstGeom>
          <a:solidFill>
            <a:srgbClr val="6B8F00"/>
          </a:solidFill>
          <a:ln/>
        </p:spPr>
        <p:txBody>
          <a:bodyPr/>
          <a:lstStyle/>
          <a:p>
            <a:endParaRPr lang="da-DK"/>
          </a:p>
        </p:txBody>
      </p:sp>
      <p:sp>
        <p:nvSpPr>
          <p:cNvPr id="9" name="Shape 7"/>
          <p:cNvSpPr/>
          <p:nvPr/>
        </p:nvSpPr>
        <p:spPr>
          <a:xfrm>
            <a:off x="11347704" y="370332"/>
            <a:ext cx="201168" cy="100584"/>
          </a:xfrm>
          <a:prstGeom prst="roundRect">
            <a:avLst>
              <a:gd name="adj" fmla="val 27273"/>
            </a:avLst>
          </a:prstGeom>
          <a:solidFill>
            <a:srgbClr val="E5E9F1"/>
          </a:solidFill>
          <a:ln/>
        </p:spPr>
        <p:txBody>
          <a:bodyPr/>
          <a:lstStyle/>
          <a:p>
            <a:endParaRPr lang="da-DK"/>
          </a:p>
        </p:txBody>
      </p:sp>
      <p:sp>
        <p:nvSpPr>
          <p:cNvPr id="10" name="Text 8"/>
          <p:cNvSpPr/>
          <p:nvPr/>
        </p:nvSpPr>
        <p:spPr>
          <a:xfrm>
            <a:off x="9052560" y="777240"/>
            <a:ext cx="2468880" cy="256032"/>
          </a:xfrm>
          <a:prstGeom prst="rect">
            <a:avLst/>
          </a:prstGeom>
          <a:noFill/>
          <a:ln/>
        </p:spPr>
        <p:txBody>
          <a:bodyPr wrap="square" lIns="0" tIns="0" rIns="0" bIns="0" rtlCol="0" anchor="ctr"/>
          <a:lstStyle/>
          <a:p>
            <a:pPr marL="0" indent="0" algn="r">
              <a:buNone/>
            </a:pPr>
            <a:r>
              <a:rPr lang="en-US" sz="950" dirty="0">
                <a:solidFill>
                  <a:srgbClr val="667085"/>
                </a:solidFill>
                <a:latin typeface="Calibri" pitchFamily="34" charset="0"/>
                <a:ea typeface="Calibri" pitchFamily="34" charset="-122"/>
                <a:cs typeface="Calibri" pitchFamily="34" charset="-120"/>
              </a:rPr>
              <a:t>Example 5 of 6</a:t>
            </a:r>
            <a:endParaRPr lang="en-US" sz="950" dirty="0"/>
          </a:p>
        </p:txBody>
      </p:sp>
      <p:sp>
        <p:nvSpPr>
          <p:cNvPr id="11" name="Shape 9"/>
          <p:cNvSpPr/>
          <p:nvPr/>
        </p:nvSpPr>
        <p:spPr>
          <a:xfrm>
            <a:off x="640080" y="868680"/>
            <a:ext cx="7452360" cy="4618839"/>
          </a:xfrm>
          <a:prstGeom prst="roundRect">
            <a:avLst>
              <a:gd name="adj" fmla="val 1980"/>
            </a:avLst>
          </a:prstGeom>
          <a:solidFill>
            <a:srgbClr val="FFFFFF"/>
          </a:solidFill>
          <a:ln w="12700">
            <a:solidFill>
              <a:srgbClr val="E5E9F1"/>
            </a:solidFill>
            <a:prstDash val="solid"/>
          </a:ln>
          <a:effectLst>
            <a:outerShdw blurRad="203200" dist="76200" dir="5400000" algn="bl" rotWithShape="0">
              <a:srgbClr val="17213D">
                <a:alpha val="16000"/>
              </a:srgbClr>
            </a:outerShdw>
          </a:effectLst>
        </p:spPr>
        <p:txBody>
          <a:bodyPr/>
          <a:lstStyle/>
          <a:p>
            <a:endParaRPr lang="da-DK"/>
          </a:p>
        </p:txBody>
      </p:sp>
      <p:sp>
        <p:nvSpPr>
          <p:cNvPr id="12" name="Shape 10"/>
          <p:cNvSpPr/>
          <p:nvPr/>
        </p:nvSpPr>
        <p:spPr>
          <a:xfrm>
            <a:off x="822960" y="1005840"/>
            <a:ext cx="73152" cy="73152"/>
          </a:xfrm>
          <a:prstGeom prst="ellipse">
            <a:avLst/>
          </a:prstGeom>
          <a:solidFill>
            <a:srgbClr val="E1E6EE"/>
          </a:solidFill>
          <a:ln/>
        </p:spPr>
        <p:txBody>
          <a:bodyPr/>
          <a:lstStyle/>
          <a:p>
            <a:endParaRPr lang="da-DK"/>
          </a:p>
        </p:txBody>
      </p:sp>
      <p:sp>
        <p:nvSpPr>
          <p:cNvPr id="13" name="Shape 11"/>
          <p:cNvSpPr/>
          <p:nvPr/>
        </p:nvSpPr>
        <p:spPr>
          <a:xfrm>
            <a:off x="1024128" y="1005840"/>
            <a:ext cx="73152" cy="73152"/>
          </a:xfrm>
          <a:prstGeom prst="ellipse">
            <a:avLst/>
          </a:prstGeom>
          <a:solidFill>
            <a:srgbClr val="E1E6EE"/>
          </a:solidFill>
          <a:ln/>
        </p:spPr>
        <p:txBody>
          <a:bodyPr/>
          <a:lstStyle/>
          <a:p>
            <a:endParaRPr lang="da-DK"/>
          </a:p>
        </p:txBody>
      </p:sp>
      <p:sp>
        <p:nvSpPr>
          <p:cNvPr id="14" name="Shape 12"/>
          <p:cNvSpPr/>
          <p:nvPr/>
        </p:nvSpPr>
        <p:spPr>
          <a:xfrm>
            <a:off x="1225296" y="1005840"/>
            <a:ext cx="73152" cy="73152"/>
          </a:xfrm>
          <a:prstGeom prst="ellipse">
            <a:avLst/>
          </a:prstGeom>
          <a:solidFill>
            <a:srgbClr val="E1E6EE"/>
          </a:solidFill>
          <a:ln/>
        </p:spPr>
        <p:txBody>
          <a:bodyPr/>
          <a:lstStyle/>
          <a:p>
            <a:endParaRPr lang="da-DK"/>
          </a:p>
        </p:txBody>
      </p:sp>
      <p:pic>
        <p:nvPicPr>
          <p:cNvPr id="15" name="Image 0" descr="/home/claude/pptx_build/assets/governance-light.png"/>
          <p:cNvPicPr>
            <a:picLocks noChangeAspect="1"/>
          </p:cNvPicPr>
          <p:nvPr/>
        </p:nvPicPr>
        <p:blipFill>
          <a:blip r:embed="rId3"/>
          <a:stretch>
            <a:fillRect/>
          </a:stretch>
        </p:blipFill>
        <p:spPr>
          <a:xfrm>
            <a:off x="777240" y="1234440"/>
            <a:ext cx="7178040" cy="4115919"/>
          </a:xfrm>
          <a:prstGeom prst="rect">
            <a:avLst/>
          </a:prstGeom>
        </p:spPr>
      </p:pic>
      <p:sp>
        <p:nvSpPr>
          <p:cNvPr id="16" name="Shape 13"/>
          <p:cNvSpPr/>
          <p:nvPr/>
        </p:nvSpPr>
        <p:spPr>
          <a:xfrm>
            <a:off x="8458200" y="896112"/>
            <a:ext cx="1463040" cy="292608"/>
          </a:xfrm>
          <a:prstGeom prst="roundRect">
            <a:avLst>
              <a:gd name="adj" fmla="val 50000"/>
            </a:avLst>
          </a:prstGeom>
          <a:solidFill>
            <a:srgbClr val="8AC800"/>
          </a:solidFill>
          <a:ln/>
        </p:spPr>
        <p:txBody>
          <a:bodyPr/>
          <a:lstStyle/>
          <a:p>
            <a:endParaRPr lang="da-DK"/>
          </a:p>
        </p:txBody>
      </p:sp>
      <p:sp>
        <p:nvSpPr>
          <p:cNvPr id="17" name="Text 14"/>
          <p:cNvSpPr/>
          <p:nvPr/>
        </p:nvSpPr>
        <p:spPr>
          <a:xfrm>
            <a:off x="8458200" y="896112"/>
            <a:ext cx="1463040" cy="292608"/>
          </a:xfrm>
          <a:prstGeom prst="rect">
            <a:avLst/>
          </a:prstGeom>
          <a:noFill/>
          <a:ln/>
        </p:spPr>
        <p:txBody>
          <a:bodyPr wrap="square" lIns="0" tIns="0" rIns="0" bIns="0" rtlCol="0" anchor="ctr"/>
          <a:lstStyle/>
          <a:p>
            <a:pPr marL="0" indent="0" algn="ctr">
              <a:buNone/>
            </a:pPr>
            <a:r>
              <a:rPr lang="en-US" sz="950" b="1" kern="0" spc="50" dirty="0">
                <a:solidFill>
                  <a:srgbClr val="FFFFFF"/>
                </a:solidFill>
                <a:latin typeface="Calibri" pitchFamily="34" charset="0"/>
                <a:ea typeface="Calibri" pitchFamily="34" charset="-122"/>
                <a:cs typeface="Calibri" pitchFamily="34" charset="-120"/>
              </a:rPr>
              <a:t>Governance</a:t>
            </a:r>
            <a:endParaRPr lang="en-US" sz="950" dirty="0"/>
          </a:p>
        </p:txBody>
      </p:sp>
      <p:sp>
        <p:nvSpPr>
          <p:cNvPr id="18" name="Text 15"/>
          <p:cNvSpPr/>
          <p:nvPr/>
        </p:nvSpPr>
        <p:spPr>
          <a:xfrm>
            <a:off x="8458200" y="1417320"/>
            <a:ext cx="3090672" cy="1005840"/>
          </a:xfrm>
          <a:prstGeom prst="rect">
            <a:avLst/>
          </a:prstGeom>
          <a:noFill/>
          <a:ln/>
        </p:spPr>
        <p:txBody>
          <a:bodyPr wrap="square" lIns="0" tIns="0" rIns="0" bIns="0" rtlCol="0" anchor="ctr"/>
          <a:lstStyle/>
          <a:p>
            <a:pPr marL="0" indent="0">
              <a:lnSpc>
                <a:spcPct val="105000"/>
              </a:lnSpc>
              <a:buNone/>
            </a:pPr>
            <a:r>
              <a:rPr lang="en-US" sz="2200" b="1" dirty="0">
                <a:solidFill>
                  <a:srgbClr val="151927"/>
                </a:solidFill>
                <a:latin typeface="Cambria" pitchFamily="34" charset="0"/>
                <a:ea typeface="Cambria" pitchFamily="34" charset="-122"/>
                <a:cs typeface="Cambria" pitchFamily="34" charset="-120"/>
              </a:rPr>
              <a:t>Resource Manager</a:t>
            </a:r>
            <a:endParaRPr lang="en-US" sz="2200" dirty="0"/>
          </a:p>
        </p:txBody>
      </p:sp>
      <p:sp>
        <p:nvSpPr>
          <p:cNvPr id="19" name="Text 16"/>
          <p:cNvSpPr/>
          <p:nvPr/>
        </p:nvSpPr>
        <p:spPr>
          <a:xfrm>
            <a:off x="8458200" y="2331720"/>
            <a:ext cx="3090672" cy="1600200"/>
          </a:xfrm>
          <a:prstGeom prst="rect">
            <a:avLst/>
          </a:prstGeom>
          <a:noFill/>
          <a:ln/>
        </p:spPr>
        <p:txBody>
          <a:bodyPr wrap="square" lIns="0" tIns="0" rIns="0" bIns="0" rtlCol="0" anchor="ctr"/>
          <a:lstStyle/>
          <a:p>
            <a:pPr marL="0" indent="0">
              <a:lnSpc>
                <a:spcPct val="132000"/>
              </a:lnSpc>
              <a:buNone/>
            </a:pPr>
            <a:r>
              <a:rPr lang="en-US" sz="1100" dirty="0">
                <a:solidFill>
                  <a:srgbClr val="667085"/>
                </a:solidFill>
                <a:latin typeface="Calibri" pitchFamily="34" charset="0"/>
                <a:ea typeface="Calibri" pitchFamily="34" charset="-122"/>
                <a:cs typeface="Calibri" pitchFamily="34" charset="-120"/>
              </a:rPr>
              <a:t>Review resource demand across projects and approve, adjust or reject allocation requests through a transparent management process.</a:t>
            </a:r>
            <a:endParaRPr lang="en-US" sz="1100" dirty="0"/>
          </a:p>
        </p:txBody>
      </p:sp>
      <p:sp>
        <p:nvSpPr>
          <p:cNvPr id="20" name="Shape 17"/>
          <p:cNvSpPr/>
          <p:nvPr/>
        </p:nvSpPr>
        <p:spPr>
          <a:xfrm>
            <a:off x="8458200" y="4206240"/>
            <a:ext cx="3090672" cy="0"/>
          </a:xfrm>
          <a:prstGeom prst="line">
            <a:avLst/>
          </a:prstGeom>
          <a:noFill/>
          <a:ln w="12700">
            <a:solidFill>
              <a:srgbClr val="E5E9F1"/>
            </a:solidFill>
            <a:prstDash val="solid"/>
          </a:ln>
        </p:spPr>
        <p:txBody>
          <a:bodyPr/>
          <a:lstStyle/>
          <a:p>
            <a:endParaRPr lang="da-DK"/>
          </a:p>
        </p:txBody>
      </p:sp>
      <p:sp>
        <p:nvSpPr>
          <p:cNvPr id="21" name="Text 18"/>
          <p:cNvSpPr/>
          <p:nvPr/>
        </p:nvSpPr>
        <p:spPr>
          <a:xfrm>
            <a:off x="8458200" y="4315968"/>
            <a:ext cx="3090672" cy="237744"/>
          </a:xfrm>
          <a:prstGeom prst="rect">
            <a:avLst/>
          </a:prstGeom>
          <a:noFill/>
          <a:ln/>
        </p:spPr>
        <p:txBody>
          <a:bodyPr wrap="square" lIns="0" tIns="0" rIns="0" bIns="0" rtlCol="0" anchor="ctr"/>
          <a:lstStyle/>
          <a:p>
            <a:pPr marL="0" indent="0">
              <a:buNone/>
            </a:pPr>
            <a:r>
              <a:rPr lang="en-US" sz="850" b="1" kern="0" spc="40" dirty="0">
                <a:solidFill>
                  <a:srgbClr val="5C8600"/>
                </a:solidFill>
                <a:latin typeface="Calibri" pitchFamily="34" charset="0"/>
                <a:ea typeface="Calibri" pitchFamily="34" charset="-122"/>
                <a:cs typeface="Calibri" pitchFamily="34" charset="-120"/>
              </a:rPr>
              <a:t>EXPLORE FEATURES</a:t>
            </a:r>
            <a:endParaRPr lang="en-US" sz="850" dirty="0"/>
          </a:p>
        </p:txBody>
      </p:sp>
      <p:sp>
        <p:nvSpPr>
          <p:cNvPr id="22" name="Text 19">
            <a:hlinkClick r:id="rId4" tooltip="Governance features"/>
          </p:cNvPr>
          <p:cNvSpPr/>
          <p:nvPr/>
        </p:nvSpPr>
        <p:spPr>
          <a:xfrm>
            <a:off x="8458200" y="4572000"/>
            <a:ext cx="3090672" cy="320040"/>
          </a:xfrm>
          <a:prstGeom prst="rect">
            <a:avLst/>
          </a:prstGeom>
          <a:noFill/>
          <a:ln/>
        </p:spPr>
        <p:txBody>
          <a:bodyPr wrap="square" lIns="0" tIns="0" rIns="0" bIns="0" rtlCol="0" anchor="ctr"/>
          <a:lstStyle/>
          <a:p>
            <a:pPr marL="0" indent="0">
              <a:buNone/>
            </a:pPr>
            <a:r>
              <a:rPr lang="en-US" sz="1100" u="sng" dirty="0">
                <a:solidFill>
                  <a:srgbClr val="151927"/>
                </a:solidFill>
                <a:latin typeface="Calibri" pitchFamily="34" charset="0"/>
                <a:ea typeface="Calibri" pitchFamily="34" charset="-122"/>
                <a:cs typeface="Calibri" pitchFamily="34" charset="-120"/>
                <a:hlinkClick r:id="rId4" tooltip="Governance features">
                  <a:extLst>
                    <a:ext uri="{A12FA001-AC4F-418D-AE19-62706E023703}">
                      <ahyp:hlinkClr xmlns:ahyp="http://schemas.microsoft.com/office/drawing/2018/hyperlinkcolor" val="tx"/>
                    </a:ext>
                  </a:extLst>
                </a:hlinkClick>
              </a:rPr>
              <a:t>Governance features  →</a:t>
            </a:r>
            <a:endParaRPr lang="en-US" sz="1100" dirty="0"/>
          </a:p>
        </p:txBody>
      </p:sp>
      <p:sp>
        <p:nvSpPr>
          <p:cNvPr id="23" name="Shape 20"/>
          <p:cNvSpPr/>
          <p:nvPr/>
        </p:nvSpPr>
        <p:spPr>
          <a:xfrm>
            <a:off x="8458200" y="4983480"/>
            <a:ext cx="3090672" cy="0"/>
          </a:xfrm>
          <a:prstGeom prst="line">
            <a:avLst/>
          </a:prstGeom>
          <a:noFill/>
          <a:ln w="12700">
            <a:solidFill>
              <a:srgbClr val="E5E9F1"/>
            </a:solidFill>
            <a:prstDash val="solid"/>
          </a:ln>
        </p:spPr>
        <p:txBody>
          <a:bodyPr/>
          <a:lstStyle/>
          <a:p>
            <a:endParaRPr lang="da-DK"/>
          </a:p>
        </p:txBody>
      </p:sp>
      <p:sp>
        <p:nvSpPr>
          <p:cNvPr id="24" name="Text 21"/>
          <p:cNvSpPr/>
          <p:nvPr/>
        </p:nvSpPr>
        <p:spPr>
          <a:xfrm>
            <a:off x="8458200" y="5093208"/>
            <a:ext cx="3090672" cy="237744"/>
          </a:xfrm>
          <a:prstGeom prst="rect">
            <a:avLst/>
          </a:prstGeom>
          <a:noFill/>
          <a:ln/>
        </p:spPr>
        <p:txBody>
          <a:bodyPr wrap="square" lIns="0" tIns="0" rIns="0" bIns="0" rtlCol="0" anchor="ctr"/>
          <a:lstStyle/>
          <a:p>
            <a:pPr marL="0" indent="0">
              <a:buNone/>
            </a:pPr>
            <a:r>
              <a:rPr lang="en-US" sz="850" b="1" kern="0" spc="40" dirty="0">
                <a:solidFill>
                  <a:srgbClr val="5C8600"/>
                </a:solidFill>
                <a:latin typeface="Calibri" pitchFamily="34" charset="0"/>
                <a:ea typeface="Calibri" pitchFamily="34" charset="-122"/>
                <a:cs typeface="Calibri" pitchFamily="34" charset="-120"/>
              </a:rPr>
              <a:t>QUICK GUIDE</a:t>
            </a:r>
            <a:endParaRPr lang="en-US" sz="850" dirty="0"/>
          </a:p>
        </p:txBody>
      </p:sp>
      <p:sp>
        <p:nvSpPr>
          <p:cNvPr id="25" name="Text 22">
            <a:hlinkClick r:id="rId5" tooltip="Process resource requests"/>
          </p:cNvPr>
          <p:cNvSpPr/>
          <p:nvPr/>
        </p:nvSpPr>
        <p:spPr>
          <a:xfrm>
            <a:off x="8458200" y="5349240"/>
            <a:ext cx="3090672" cy="320040"/>
          </a:xfrm>
          <a:prstGeom prst="rect">
            <a:avLst/>
          </a:prstGeom>
          <a:noFill/>
          <a:ln/>
        </p:spPr>
        <p:txBody>
          <a:bodyPr wrap="square" lIns="0" tIns="0" rIns="0" bIns="0" rtlCol="0" anchor="ctr"/>
          <a:lstStyle/>
          <a:p>
            <a:pPr marL="0" indent="0">
              <a:buNone/>
            </a:pPr>
            <a:r>
              <a:rPr lang="en-US" sz="1100" u="sng" dirty="0">
                <a:solidFill>
                  <a:srgbClr val="151927"/>
                </a:solidFill>
                <a:latin typeface="Calibri" pitchFamily="34" charset="0"/>
                <a:ea typeface="Calibri" pitchFamily="34" charset="-122"/>
                <a:cs typeface="Calibri" pitchFamily="34" charset="-120"/>
                <a:hlinkClick r:id="rId5" tooltip="Process resource requests">
                  <a:extLst>
                    <a:ext uri="{A12FA001-AC4F-418D-AE19-62706E023703}">
                      <ahyp:hlinkClr xmlns:ahyp="http://schemas.microsoft.com/office/drawing/2018/hyperlinkcolor" val="tx"/>
                    </a:ext>
                  </a:extLst>
                </a:hlinkClick>
              </a:rPr>
              <a:t>Process resource requests  →</a:t>
            </a:r>
            <a:endParaRPr lang="en-US" sz="1100" dirty="0"/>
          </a:p>
        </p:txBody>
      </p:sp>
      <p:sp>
        <p:nvSpPr>
          <p:cNvPr id="26" name="Text 23"/>
          <p:cNvSpPr/>
          <p:nvPr/>
        </p:nvSpPr>
        <p:spPr>
          <a:xfrm>
            <a:off x="640080" y="6537960"/>
            <a:ext cx="5486400" cy="256032"/>
          </a:xfrm>
          <a:prstGeom prst="rect">
            <a:avLst/>
          </a:prstGeom>
          <a:noFill/>
          <a:ln/>
        </p:spPr>
        <p:txBody>
          <a:bodyPr wrap="square" lIns="0" tIns="0" rIns="0" bIns="0" rtlCol="0" anchor="ctr"/>
          <a:lstStyle/>
          <a:p>
            <a:pPr marL="0" indent="0">
              <a:buNone/>
            </a:pPr>
            <a:r>
              <a:rPr lang="en-US" sz="850" dirty="0">
                <a:solidFill>
                  <a:srgbClr val="667085"/>
                </a:solidFill>
                <a:latin typeface="Calibri" pitchFamily="34" charset="0"/>
                <a:ea typeface="Calibri" pitchFamily="34" charset="-122"/>
                <a:cs typeface="Calibri" pitchFamily="34" charset="-120"/>
              </a:rPr>
              <a:t>Examples — Product tour</a:t>
            </a:r>
            <a:endParaRPr lang="en-US" sz="850" dirty="0"/>
          </a:p>
        </p:txBody>
      </p:sp>
      <p:sp>
        <p:nvSpPr>
          <p:cNvPr id="27" name="Text 24"/>
          <p:cNvSpPr/>
          <p:nvPr/>
        </p:nvSpPr>
        <p:spPr>
          <a:xfrm>
            <a:off x="10607040" y="6537960"/>
            <a:ext cx="914400" cy="256032"/>
          </a:xfrm>
          <a:prstGeom prst="rect">
            <a:avLst/>
          </a:prstGeom>
          <a:noFill/>
          <a:ln/>
        </p:spPr>
        <p:txBody>
          <a:bodyPr wrap="square" lIns="0" tIns="0" rIns="0" bIns="0" rtlCol="0" anchor="ctr"/>
          <a:lstStyle/>
          <a:p>
            <a:pPr marL="0" indent="0" algn="r">
              <a:buNone/>
            </a:pPr>
            <a:r>
              <a:rPr lang="en-US" sz="850" b="1" dirty="0">
                <a:solidFill>
                  <a:srgbClr val="667085"/>
                </a:solidFill>
                <a:latin typeface="Calibri" pitchFamily="34" charset="0"/>
                <a:ea typeface="Calibri" pitchFamily="34" charset="-122"/>
                <a:cs typeface="Calibri" pitchFamily="34" charset="-120"/>
              </a:rPr>
              <a:t>1PM</a:t>
            </a:r>
            <a:endParaRPr lang="en-US" sz="850" dirty="0"/>
          </a:p>
        </p:txBody>
      </p:sp>
      <p:sp>
        <p:nvSpPr>
          <p:cNvPr id="28" name="Text 25"/>
          <p:cNvSpPr/>
          <p:nvPr/>
        </p:nvSpPr>
        <p:spPr>
          <a:xfrm>
            <a:off x="11475720" y="6537960"/>
            <a:ext cx="548640" cy="256032"/>
          </a:xfrm>
          <a:prstGeom prst="rect">
            <a:avLst/>
          </a:prstGeom>
          <a:noFill/>
          <a:ln/>
        </p:spPr>
        <p:txBody>
          <a:bodyPr wrap="square" lIns="0" tIns="0" rIns="0" bIns="0" rtlCol="0" anchor="ctr"/>
          <a:lstStyle/>
          <a:p>
            <a:pPr marL="0" indent="0" algn="r">
              <a:buNone/>
            </a:pPr>
            <a:r>
              <a:rPr lang="en-US" sz="850" dirty="0">
                <a:solidFill>
                  <a:srgbClr val="667085"/>
                </a:solidFill>
                <a:latin typeface="Calibri" pitchFamily="34" charset="0"/>
                <a:ea typeface="Calibri" pitchFamily="34" charset="-122"/>
                <a:cs typeface="Calibri" pitchFamily="34" charset="-120"/>
              </a:rPr>
              <a:t>15</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6F8FB"/>
        </a:solidFill>
        <a:effectLst/>
      </p:bgPr>
    </p:bg>
    <p:spTree>
      <p:nvGrpSpPr>
        <p:cNvPr id="1" name=""/>
        <p:cNvGrpSpPr/>
        <p:nvPr/>
      </p:nvGrpSpPr>
      <p:grpSpPr>
        <a:xfrm>
          <a:off x="0" y="0"/>
          <a:ext cx="0" cy="0"/>
          <a:chOff x="0" y="0"/>
          <a:chExt cx="0" cy="0"/>
        </a:xfrm>
      </p:grpSpPr>
      <p:sp>
        <p:nvSpPr>
          <p:cNvPr id="2" name="Text 0"/>
          <p:cNvSpPr/>
          <p:nvPr/>
        </p:nvSpPr>
        <p:spPr>
          <a:xfrm>
            <a:off x="640080" y="292608"/>
            <a:ext cx="8229600" cy="256032"/>
          </a:xfrm>
          <a:prstGeom prst="rect">
            <a:avLst/>
          </a:prstGeom>
          <a:noFill/>
          <a:ln/>
        </p:spPr>
        <p:txBody>
          <a:bodyPr wrap="square" lIns="0" tIns="0" rIns="0" bIns="0" rtlCol="0" anchor="ctr"/>
          <a:lstStyle/>
          <a:p>
            <a:pPr marL="0" indent="0">
              <a:buNone/>
            </a:pPr>
            <a:r>
              <a:rPr lang="en-US" sz="900" kern="0" spc="40" dirty="0">
                <a:solidFill>
                  <a:srgbClr val="AAB2C2"/>
                </a:solidFill>
                <a:latin typeface="Calibri" pitchFamily="34" charset="0"/>
                <a:ea typeface="Calibri" pitchFamily="34" charset="-122"/>
                <a:cs typeface="Calibri" pitchFamily="34" charset="-120"/>
              </a:rPr>
              <a:t>1 · Introduction</a:t>
            </a:r>
            <a:r>
              <a:rPr lang="en-US" sz="900" dirty="0">
                <a:solidFill>
                  <a:srgbClr val="000000"/>
                </a:solidFill>
              </a:rPr>
              <a:t>    </a:t>
            </a:r>
            <a:r>
              <a:rPr lang="en-US" sz="900" kern="0" spc="40" dirty="0">
                <a:solidFill>
                  <a:srgbClr val="AAB2C2"/>
                </a:solidFill>
                <a:latin typeface="Calibri" pitchFamily="34" charset="0"/>
                <a:ea typeface="Calibri" pitchFamily="34" charset="-122"/>
                <a:cs typeface="Calibri" pitchFamily="34" charset="-120"/>
              </a:rPr>
              <a:t>2 · Why 1PM</a:t>
            </a:r>
            <a:r>
              <a:rPr lang="en-US" sz="900" dirty="0">
                <a:solidFill>
                  <a:srgbClr val="000000"/>
                </a:solidFill>
              </a:rPr>
              <a:t>    </a:t>
            </a:r>
            <a:r>
              <a:rPr lang="en-US" sz="900" b="1" kern="0" spc="40" dirty="0">
                <a:solidFill>
                  <a:srgbClr val="6B8F00"/>
                </a:solidFill>
                <a:latin typeface="Calibri" pitchFamily="34" charset="0"/>
                <a:ea typeface="Calibri" pitchFamily="34" charset="-122"/>
                <a:cs typeface="Calibri" pitchFamily="34" charset="-120"/>
              </a:rPr>
              <a:t>3 · Product tour</a:t>
            </a:r>
            <a:r>
              <a:rPr lang="en-US" sz="900" dirty="0">
                <a:solidFill>
                  <a:srgbClr val="000000"/>
                </a:solidFill>
              </a:rPr>
              <a:t>    </a:t>
            </a:r>
            <a:r>
              <a:rPr lang="en-US" sz="900" kern="0" spc="40" dirty="0">
                <a:solidFill>
                  <a:srgbClr val="AAB2C2"/>
                </a:solidFill>
                <a:latin typeface="Calibri" pitchFamily="34" charset="0"/>
                <a:ea typeface="Calibri" pitchFamily="34" charset="-122"/>
                <a:cs typeface="Calibri" pitchFamily="34" charset="-120"/>
              </a:rPr>
              <a:t>4 · Get started</a:t>
            </a:r>
            <a:endParaRPr lang="en-US" sz="900" dirty="0"/>
          </a:p>
        </p:txBody>
      </p:sp>
      <p:sp>
        <p:nvSpPr>
          <p:cNvPr id="3" name="Shape 1"/>
          <p:cNvSpPr/>
          <p:nvPr/>
        </p:nvSpPr>
        <p:spPr>
          <a:xfrm>
            <a:off x="640080" y="603504"/>
            <a:ext cx="10927080" cy="0"/>
          </a:xfrm>
          <a:prstGeom prst="line">
            <a:avLst/>
          </a:prstGeom>
          <a:noFill/>
          <a:ln w="9525">
            <a:solidFill>
              <a:srgbClr val="E5E9F1"/>
            </a:solidFill>
            <a:prstDash val="solid"/>
          </a:ln>
        </p:spPr>
        <p:txBody>
          <a:bodyPr/>
          <a:lstStyle/>
          <a:p>
            <a:endParaRPr lang="da-DK"/>
          </a:p>
        </p:txBody>
      </p:sp>
      <p:sp>
        <p:nvSpPr>
          <p:cNvPr id="4" name="Shape 2"/>
          <p:cNvSpPr/>
          <p:nvPr/>
        </p:nvSpPr>
        <p:spPr>
          <a:xfrm>
            <a:off x="10067544" y="370332"/>
            <a:ext cx="201168" cy="100584"/>
          </a:xfrm>
          <a:prstGeom prst="roundRect">
            <a:avLst>
              <a:gd name="adj" fmla="val 27273"/>
            </a:avLst>
          </a:prstGeom>
          <a:solidFill>
            <a:srgbClr val="6B8F00"/>
          </a:solidFill>
          <a:ln/>
        </p:spPr>
        <p:txBody>
          <a:bodyPr/>
          <a:lstStyle/>
          <a:p>
            <a:endParaRPr lang="da-DK"/>
          </a:p>
        </p:txBody>
      </p:sp>
      <p:sp>
        <p:nvSpPr>
          <p:cNvPr id="5" name="Shape 3"/>
          <p:cNvSpPr/>
          <p:nvPr/>
        </p:nvSpPr>
        <p:spPr>
          <a:xfrm>
            <a:off x="10323576" y="370332"/>
            <a:ext cx="201168" cy="100584"/>
          </a:xfrm>
          <a:prstGeom prst="roundRect">
            <a:avLst>
              <a:gd name="adj" fmla="val 27273"/>
            </a:avLst>
          </a:prstGeom>
          <a:solidFill>
            <a:srgbClr val="6B8F00"/>
          </a:solidFill>
          <a:ln/>
        </p:spPr>
        <p:txBody>
          <a:bodyPr/>
          <a:lstStyle/>
          <a:p>
            <a:endParaRPr lang="da-DK"/>
          </a:p>
        </p:txBody>
      </p:sp>
      <p:sp>
        <p:nvSpPr>
          <p:cNvPr id="6" name="Shape 4"/>
          <p:cNvSpPr/>
          <p:nvPr/>
        </p:nvSpPr>
        <p:spPr>
          <a:xfrm>
            <a:off x="10579608" y="370332"/>
            <a:ext cx="201168" cy="100584"/>
          </a:xfrm>
          <a:prstGeom prst="roundRect">
            <a:avLst>
              <a:gd name="adj" fmla="val 27273"/>
            </a:avLst>
          </a:prstGeom>
          <a:solidFill>
            <a:srgbClr val="6B8F00"/>
          </a:solidFill>
          <a:ln/>
        </p:spPr>
        <p:txBody>
          <a:bodyPr/>
          <a:lstStyle/>
          <a:p>
            <a:endParaRPr lang="da-DK"/>
          </a:p>
        </p:txBody>
      </p:sp>
      <p:sp>
        <p:nvSpPr>
          <p:cNvPr id="7" name="Shape 5"/>
          <p:cNvSpPr/>
          <p:nvPr/>
        </p:nvSpPr>
        <p:spPr>
          <a:xfrm>
            <a:off x="10835640" y="370332"/>
            <a:ext cx="201168" cy="100584"/>
          </a:xfrm>
          <a:prstGeom prst="roundRect">
            <a:avLst>
              <a:gd name="adj" fmla="val 27273"/>
            </a:avLst>
          </a:prstGeom>
          <a:solidFill>
            <a:srgbClr val="6B8F00"/>
          </a:solidFill>
          <a:ln/>
        </p:spPr>
        <p:txBody>
          <a:bodyPr/>
          <a:lstStyle/>
          <a:p>
            <a:endParaRPr lang="da-DK"/>
          </a:p>
        </p:txBody>
      </p:sp>
      <p:sp>
        <p:nvSpPr>
          <p:cNvPr id="8" name="Shape 6"/>
          <p:cNvSpPr/>
          <p:nvPr/>
        </p:nvSpPr>
        <p:spPr>
          <a:xfrm>
            <a:off x="11091672" y="370332"/>
            <a:ext cx="201168" cy="100584"/>
          </a:xfrm>
          <a:prstGeom prst="roundRect">
            <a:avLst>
              <a:gd name="adj" fmla="val 27273"/>
            </a:avLst>
          </a:prstGeom>
          <a:solidFill>
            <a:srgbClr val="6B8F00"/>
          </a:solidFill>
          <a:ln/>
        </p:spPr>
        <p:txBody>
          <a:bodyPr/>
          <a:lstStyle/>
          <a:p>
            <a:endParaRPr lang="da-DK"/>
          </a:p>
        </p:txBody>
      </p:sp>
      <p:sp>
        <p:nvSpPr>
          <p:cNvPr id="9" name="Shape 7"/>
          <p:cNvSpPr/>
          <p:nvPr/>
        </p:nvSpPr>
        <p:spPr>
          <a:xfrm>
            <a:off x="11347704" y="370332"/>
            <a:ext cx="201168" cy="100584"/>
          </a:xfrm>
          <a:prstGeom prst="roundRect">
            <a:avLst>
              <a:gd name="adj" fmla="val 27273"/>
            </a:avLst>
          </a:prstGeom>
          <a:solidFill>
            <a:srgbClr val="6B8F00"/>
          </a:solidFill>
          <a:ln/>
        </p:spPr>
        <p:txBody>
          <a:bodyPr/>
          <a:lstStyle/>
          <a:p>
            <a:endParaRPr lang="da-DK"/>
          </a:p>
        </p:txBody>
      </p:sp>
      <p:sp>
        <p:nvSpPr>
          <p:cNvPr id="10" name="Text 8"/>
          <p:cNvSpPr/>
          <p:nvPr/>
        </p:nvSpPr>
        <p:spPr>
          <a:xfrm>
            <a:off x="9052560" y="777240"/>
            <a:ext cx="2468880" cy="256032"/>
          </a:xfrm>
          <a:prstGeom prst="rect">
            <a:avLst/>
          </a:prstGeom>
          <a:noFill/>
          <a:ln/>
        </p:spPr>
        <p:txBody>
          <a:bodyPr wrap="square" lIns="0" tIns="0" rIns="0" bIns="0" rtlCol="0" anchor="ctr"/>
          <a:lstStyle/>
          <a:p>
            <a:pPr marL="0" indent="0" algn="r">
              <a:buNone/>
            </a:pPr>
            <a:r>
              <a:rPr lang="en-US" sz="950" dirty="0">
                <a:solidFill>
                  <a:srgbClr val="667085"/>
                </a:solidFill>
                <a:latin typeface="Calibri" pitchFamily="34" charset="0"/>
                <a:ea typeface="Calibri" pitchFamily="34" charset="-122"/>
                <a:cs typeface="Calibri" pitchFamily="34" charset="-120"/>
              </a:rPr>
              <a:t>Example 6 of 6</a:t>
            </a:r>
            <a:endParaRPr lang="en-US" sz="950" dirty="0"/>
          </a:p>
        </p:txBody>
      </p:sp>
      <p:sp>
        <p:nvSpPr>
          <p:cNvPr id="11" name="Shape 9"/>
          <p:cNvSpPr/>
          <p:nvPr/>
        </p:nvSpPr>
        <p:spPr>
          <a:xfrm>
            <a:off x="640080" y="868680"/>
            <a:ext cx="7452360" cy="4649384"/>
          </a:xfrm>
          <a:prstGeom prst="roundRect">
            <a:avLst>
              <a:gd name="adj" fmla="val 1967"/>
            </a:avLst>
          </a:prstGeom>
          <a:solidFill>
            <a:srgbClr val="FFFFFF"/>
          </a:solidFill>
          <a:ln w="12700">
            <a:solidFill>
              <a:srgbClr val="E5E9F1"/>
            </a:solidFill>
            <a:prstDash val="solid"/>
          </a:ln>
          <a:effectLst>
            <a:outerShdw blurRad="203200" dist="76200" dir="5400000" algn="bl" rotWithShape="0">
              <a:srgbClr val="17213D">
                <a:alpha val="16000"/>
              </a:srgbClr>
            </a:outerShdw>
          </a:effectLst>
        </p:spPr>
        <p:txBody>
          <a:bodyPr/>
          <a:lstStyle/>
          <a:p>
            <a:endParaRPr lang="da-DK"/>
          </a:p>
        </p:txBody>
      </p:sp>
      <p:sp>
        <p:nvSpPr>
          <p:cNvPr id="12" name="Shape 10"/>
          <p:cNvSpPr/>
          <p:nvPr/>
        </p:nvSpPr>
        <p:spPr>
          <a:xfrm>
            <a:off x="822960" y="1005840"/>
            <a:ext cx="73152" cy="73152"/>
          </a:xfrm>
          <a:prstGeom prst="ellipse">
            <a:avLst/>
          </a:prstGeom>
          <a:solidFill>
            <a:srgbClr val="E1E6EE"/>
          </a:solidFill>
          <a:ln/>
        </p:spPr>
        <p:txBody>
          <a:bodyPr/>
          <a:lstStyle/>
          <a:p>
            <a:endParaRPr lang="da-DK"/>
          </a:p>
        </p:txBody>
      </p:sp>
      <p:sp>
        <p:nvSpPr>
          <p:cNvPr id="13" name="Shape 11"/>
          <p:cNvSpPr/>
          <p:nvPr/>
        </p:nvSpPr>
        <p:spPr>
          <a:xfrm>
            <a:off x="1024128" y="1005840"/>
            <a:ext cx="73152" cy="73152"/>
          </a:xfrm>
          <a:prstGeom prst="ellipse">
            <a:avLst/>
          </a:prstGeom>
          <a:solidFill>
            <a:srgbClr val="E1E6EE"/>
          </a:solidFill>
          <a:ln/>
        </p:spPr>
        <p:txBody>
          <a:bodyPr/>
          <a:lstStyle/>
          <a:p>
            <a:endParaRPr lang="da-DK"/>
          </a:p>
        </p:txBody>
      </p:sp>
      <p:sp>
        <p:nvSpPr>
          <p:cNvPr id="14" name="Shape 12"/>
          <p:cNvSpPr/>
          <p:nvPr/>
        </p:nvSpPr>
        <p:spPr>
          <a:xfrm>
            <a:off x="1225296" y="1005840"/>
            <a:ext cx="73152" cy="73152"/>
          </a:xfrm>
          <a:prstGeom prst="ellipse">
            <a:avLst/>
          </a:prstGeom>
          <a:solidFill>
            <a:srgbClr val="E1E6EE"/>
          </a:solidFill>
          <a:ln/>
        </p:spPr>
        <p:txBody>
          <a:bodyPr/>
          <a:lstStyle/>
          <a:p>
            <a:endParaRPr lang="da-DK"/>
          </a:p>
        </p:txBody>
      </p:sp>
      <p:pic>
        <p:nvPicPr>
          <p:cNvPr id="15" name="Image 0" descr="/home/claude/pptx_build/assets/ai-support-light.png"/>
          <p:cNvPicPr>
            <a:picLocks noChangeAspect="1"/>
          </p:cNvPicPr>
          <p:nvPr/>
        </p:nvPicPr>
        <p:blipFill>
          <a:blip r:embed="rId3"/>
          <a:stretch>
            <a:fillRect/>
          </a:stretch>
        </p:blipFill>
        <p:spPr>
          <a:xfrm>
            <a:off x="777240" y="1234440"/>
            <a:ext cx="7178040" cy="4146464"/>
          </a:xfrm>
          <a:prstGeom prst="rect">
            <a:avLst/>
          </a:prstGeom>
        </p:spPr>
      </p:pic>
      <p:sp>
        <p:nvSpPr>
          <p:cNvPr id="16" name="Shape 13"/>
          <p:cNvSpPr/>
          <p:nvPr/>
        </p:nvSpPr>
        <p:spPr>
          <a:xfrm>
            <a:off x="8458200" y="896112"/>
            <a:ext cx="1463040" cy="292608"/>
          </a:xfrm>
          <a:prstGeom prst="roundRect">
            <a:avLst>
              <a:gd name="adj" fmla="val 50000"/>
            </a:avLst>
          </a:prstGeom>
          <a:solidFill>
            <a:srgbClr val="D331B7"/>
          </a:solidFill>
          <a:ln/>
        </p:spPr>
        <p:txBody>
          <a:bodyPr/>
          <a:lstStyle/>
          <a:p>
            <a:endParaRPr lang="da-DK"/>
          </a:p>
        </p:txBody>
      </p:sp>
      <p:sp>
        <p:nvSpPr>
          <p:cNvPr id="17" name="Text 14"/>
          <p:cNvSpPr/>
          <p:nvPr/>
        </p:nvSpPr>
        <p:spPr>
          <a:xfrm>
            <a:off x="8458200" y="896112"/>
            <a:ext cx="1463040" cy="292608"/>
          </a:xfrm>
          <a:prstGeom prst="rect">
            <a:avLst/>
          </a:prstGeom>
          <a:noFill/>
          <a:ln/>
        </p:spPr>
        <p:txBody>
          <a:bodyPr wrap="square" lIns="0" tIns="0" rIns="0" bIns="0" rtlCol="0" anchor="ctr"/>
          <a:lstStyle/>
          <a:p>
            <a:pPr marL="0" indent="0" algn="ctr">
              <a:buNone/>
            </a:pPr>
            <a:r>
              <a:rPr lang="en-US" sz="950" b="1" kern="0" spc="50" dirty="0">
                <a:solidFill>
                  <a:srgbClr val="FFFFFF"/>
                </a:solidFill>
                <a:latin typeface="Calibri" pitchFamily="34" charset="0"/>
                <a:ea typeface="Calibri" pitchFamily="34" charset="-122"/>
                <a:cs typeface="Calibri" pitchFamily="34" charset="-120"/>
              </a:rPr>
              <a:t>AI</a:t>
            </a:r>
            <a:endParaRPr lang="en-US" sz="950" dirty="0"/>
          </a:p>
        </p:txBody>
      </p:sp>
      <p:sp>
        <p:nvSpPr>
          <p:cNvPr id="18" name="Text 15"/>
          <p:cNvSpPr/>
          <p:nvPr/>
        </p:nvSpPr>
        <p:spPr>
          <a:xfrm>
            <a:off x="8458200" y="1417320"/>
            <a:ext cx="3090672" cy="1005840"/>
          </a:xfrm>
          <a:prstGeom prst="rect">
            <a:avLst/>
          </a:prstGeom>
          <a:noFill/>
          <a:ln/>
        </p:spPr>
        <p:txBody>
          <a:bodyPr wrap="square" lIns="0" tIns="0" rIns="0" bIns="0" rtlCol="0" anchor="ctr"/>
          <a:lstStyle/>
          <a:p>
            <a:pPr marL="0" indent="0">
              <a:lnSpc>
                <a:spcPct val="105000"/>
              </a:lnSpc>
              <a:buNone/>
            </a:pPr>
            <a:r>
              <a:rPr lang="en-US" sz="2200" b="1" dirty="0">
                <a:solidFill>
                  <a:srgbClr val="151927"/>
                </a:solidFill>
                <a:latin typeface="Cambria" pitchFamily="34" charset="0"/>
                <a:ea typeface="Cambria" pitchFamily="34" charset="-122"/>
                <a:cs typeface="Cambria" pitchFamily="34" charset="-120"/>
              </a:rPr>
              <a:t>AI Analysis</a:t>
            </a:r>
            <a:endParaRPr lang="en-US" sz="2200" dirty="0"/>
          </a:p>
        </p:txBody>
      </p:sp>
      <p:sp>
        <p:nvSpPr>
          <p:cNvPr id="19" name="Text 16"/>
          <p:cNvSpPr/>
          <p:nvPr/>
        </p:nvSpPr>
        <p:spPr>
          <a:xfrm>
            <a:off x="8458200" y="2331720"/>
            <a:ext cx="3090672" cy="1600200"/>
          </a:xfrm>
          <a:prstGeom prst="rect">
            <a:avLst/>
          </a:prstGeom>
          <a:noFill/>
          <a:ln/>
        </p:spPr>
        <p:txBody>
          <a:bodyPr wrap="square" lIns="0" tIns="0" rIns="0" bIns="0" rtlCol="0" anchor="ctr"/>
          <a:lstStyle/>
          <a:p>
            <a:pPr marL="0" indent="0">
              <a:lnSpc>
                <a:spcPct val="132000"/>
              </a:lnSpc>
              <a:buNone/>
            </a:pPr>
            <a:r>
              <a:rPr lang="en-US" sz="1100" dirty="0">
                <a:solidFill>
                  <a:srgbClr val="667085"/>
                </a:solidFill>
                <a:latin typeface="Calibri" pitchFamily="34" charset="0"/>
                <a:ea typeface="Calibri" pitchFamily="34" charset="-122"/>
                <a:cs typeface="Calibri" pitchFamily="34" charset="-120"/>
              </a:rPr>
              <a:t>Use connected project information to generate focused analysis, identify attention points and support better project decisions.</a:t>
            </a:r>
            <a:endParaRPr lang="en-US" sz="1100" dirty="0"/>
          </a:p>
        </p:txBody>
      </p:sp>
      <p:sp>
        <p:nvSpPr>
          <p:cNvPr id="20" name="Shape 17"/>
          <p:cNvSpPr/>
          <p:nvPr/>
        </p:nvSpPr>
        <p:spPr>
          <a:xfrm>
            <a:off x="8458200" y="4206240"/>
            <a:ext cx="3090672" cy="0"/>
          </a:xfrm>
          <a:prstGeom prst="line">
            <a:avLst/>
          </a:prstGeom>
          <a:noFill/>
          <a:ln w="12700">
            <a:solidFill>
              <a:srgbClr val="E5E9F1"/>
            </a:solidFill>
            <a:prstDash val="solid"/>
          </a:ln>
        </p:spPr>
        <p:txBody>
          <a:bodyPr/>
          <a:lstStyle/>
          <a:p>
            <a:endParaRPr lang="da-DK"/>
          </a:p>
        </p:txBody>
      </p:sp>
      <p:sp>
        <p:nvSpPr>
          <p:cNvPr id="21" name="Text 18"/>
          <p:cNvSpPr/>
          <p:nvPr/>
        </p:nvSpPr>
        <p:spPr>
          <a:xfrm>
            <a:off x="8458200" y="4315968"/>
            <a:ext cx="3090672" cy="237744"/>
          </a:xfrm>
          <a:prstGeom prst="rect">
            <a:avLst/>
          </a:prstGeom>
          <a:noFill/>
          <a:ln/>
        </p:spPr>
        <p:txBody>
          <a:bodyPr wrap="square" lIns="0" tIns="0" rIns="0" bIns="0" rtlCol="0" anchor="ctr"/>
          <a:lstStyle/>
          <a:p>
            <a:pPr marL="0" indent="0">
              <a:buNone/>
            </a:pPr>
            <a:r>
              <a:rPr lang="en-US" sz="850" b="1" kern="0" spc="40" dirty="0">
                <a:solidFill>
                  <a:srgbClr val="D331B7"/>
                </a:solidFill>
                <a:latin typeface="Calibri" pitchFamily="34" charset="0"/>
                <a:ea typeface="Calibri" pitchFamily="34" charset="-122"/>
                <a:cs typeface="Calibri" pitchFamily="34" charset="-120"/>
              </a:rPr>
              <a:t>EXPLORE FEATURES</a:t>
            </a:r>
            <a:endParaRPr lang="en-US" sz="850" dirty="0"/>
          </a:p>
        </p:txBody>
      </p:sp>
      <p:sp>
        <p:nvSpPr>
          <p:cNvPr id="22" name="Text 19">
            <a:hlinkClick r:id="rId4" tooltip="AI Support features"/>
          </p:cNvPr>
          <p:cNvSpPr/>
          <p:nvPr/>
        </p:nvSpPr>
        <p:spPr>
          <a:xfrm>
            <a:off x="8458200" y="4572000"/>
            <a:ext cx="3090672" cy="320040"/>
          </a:xfrm>
          <a:prstGeom prst="rect">
            <a:avLst/>
          </a:prstGeom>
          <a:noFill/>
          <a:ln/>
        </p:spPr>
        <p:txBody>
          <a:bodyPr wrap="square" lIns="0" tIns="0" rIns="0" bIns="0" rtlCol="0" anchor="ctr"/>
          <a:lstStyle/>
          <a:p>
            <a:pPr marL="0" indent="0">
              <a:buNone/>
            </a:pPr>
            <a:r>
              <a:rPr lang="en-US" sz="1100" u="sng" dirty="0">
                <a:solidFill>
                  <a:srgbClr val="151927"/>
                </a:solidFill>
                <a:latin typeface="Calibri" pitchFamily="34" charset="0"/>
                <a:ea typeface="Calibri" pitchFamily="34" charset="-122"/>
                <a:cs typeface="Calibri" pitchFamily="34" charset="-120"/>
                <a:hlinkClick r:id="rId4" tooltip="AI Support features">
                  <a:extLst>
                    <a:ext uri="{A12FA001-AC4F-418D-AE19-62706E023703}">
                      <ahyp:hlinkClr xmlns:ahyp="http://schemas.microsoft.com/office/drawing/2018/hyperlinkcolor" val="tx"/>
                    </a:ext>
                  </a:extLst>
                </a:hlinkClick>
              </a:rPr>
              <a:t>AI Support features  →</a:t>
            </a:r>
            <a:endParaRPr lang="en-US" sz="1100" dirty="0"/>
          </a:p>
        </p:txBody>
      </p:sp>
      <p:sp>
        <p:nvSpPr>
          <p:cNvPr id="23" name="Shape 20"/>
          <p:cNvSpPr/>
          <p:nvPr/>
        </p:nvSpPr>
        <p:spPr>
          <a:xfrm>
            <a:off x="8458200" y="4983480"/>
            <a:ext cx="3090672" cy="0"/>
          </a:xfrm>
          <a:prstGeom prst="line">
            <a:avLst/>
          </a:prstGeom>
          <a:noFill/>
          <a:ln w="12700">
            <a:solidFill>
              <a:srgbClr val="E5E9F1"/>
            </a:solidFill>
            <a:prstDash val="solid"/>
          </a:ln>
        </p:spPr>
        <p:txBody>
          <a:bodyPr/>
          <a:lstStyle/>
          <a:p>
            <a:endParaRPr lang="da-DK"/>
          </a:p>
        </p:txBody>
      </p:sp>
      <p:sp>
        <p:nvSpPr>
          <p:cNvPr id="24" name="Text 21"/>
          <p:cNvSpPr/>
          <p:nvPr/>
        </p:nvSpPr>
        <p:spPr>
          <a:xfrm>
            <a:off x="8458200" y="5093208"/>
            <a:ext cx="3090672" cy="237744"/>
          </a:xfrm>
          <a:prstGeom prst="rect">
            <a:avLst/>
          </a:prstGeom>
          <a:noFill/>
          <a:ln/>
        </p:spPr>
        <p:txBody>
          <a:bodyPr wrap="square" lIns="0" tIns="0" rIns="0" bIns="0" rtlCol="0" anchor="ctr"/>
          <a:lstStyle/>
          <a:p>
            <a:pPr marL="0" indent="0">
              <a:buNone/>
            </a:pPr>
            <a:r>
              <a:rPr lang="en-US" sz="850" b="1" kern="0" spc="40" dirty="0">
                <a:solidFill>
                  <a:srgbClr val="D331B7"/>
                </a:solidFill>
                <a:latin typeface="Calibri" pitchFamily="34" charset="0"/>
                <a:ea typeface="Calibri" pitchFamily="34" charset="-122"/>
                <a:cs typeface="Calibri" pitchFamily="34" charset="-120"/>
              </a:rPr>
              <a:t>QUICK GUIDE</a:t>
            </a:r>
            <a:endParaRPr lang="en-US" sz="850" dirty="0"/>
          </a:p>
        </p:txBody>
      </p:sp>
      <p:sp>
        <p:nvSpPr>
          <p:cNvPr id="25" name="Text 22">
            <a:hlinkClick r:id="rId5" tooltip="Create a project with AI"/>
          </p:cNvPr>
          <p:cNvSpPr/>
          <p:nvPr/>
        </p:nvSpPr>
        <p:spPr>
          <a:xfrm>
            <a:off x="8458200" y="5349240"/>
            <a:ext cx="3090672" cy="320040"/>
          </a:xfrm>
          <a:prstGeom prst="rect">
            <a:avLst/>
          </a:prstGeom>
          <a:noFill/>
          <a:ln/>
        </p:spPr>
        <p:txBody>
          <a:bodyPr wrap="square" lIns="0" tIns="0" rIns="0" bIns="0" rtlCol="0" anchor="ctr"/>
          <a:lstStyle/>
          <a:p>
            <a:pPr marL="0" indent="0">
              <a:buNone/>
            </a:pPr>
            <a:r>
              <a:rPr lang="en-US" sz="1100" u="sng" dirty="0">
                <a:solidFill>
                  <a:srgbClr val="151927"/>
                </a:solidFill>
                <a:latin typeface="Calibri" pitchFamily="34" charset="0"/>
                <a:ea typeface="Calibri" pitchFamily="34" charset="-122"/>
                <a:cs typeface="Calibri" pitchFamily="34" charset="-120"/>
                <a:hlinkClick r:id="rId5" tooltip="Create a project with AI">
                  <a:extLst>
                    <a:ext uri="{A12FA001-AC4F-418D-AE19-62706E023703}">
                      <ahyp:hlinkClr xmlns:ahyp="http://schemas.microsoft.com/office/drawing/2018/hyperlinkcolor" val="tx"/>
                    </a:ext>
                  </a:extLst>
                </a:hlinkClick>
              </a:rPr>
              <a:t>Create a project with AI  →</a:t>
            </a:r>
            <a:endParaRPr lang="en-US" sz="1100" dirty="0"/>
          </a:p>
        </p:txBody>
      </p:sp>
      <p:sp>
        <p:nvSpPr>
          <p:cNvPr id="26" name="Text 23"/>
          <p:cNvSpPr/>
          <p:nvPr/>
        </p:nvSpPr>
        <p:spPr>
          <a:xfrm>
            <a:off x="640080" y="6537960"/>
            <a:ext cx="5486400" cy="256032"/>
          </a:xfrm>
          <a:prstGeom prst="rect">
            <a:avLst/>
          </a:prstGeom>
          <a:noFill/>
          <a:ln/>
        </p:spPr>
        <p:txBody>
          <a:bodyPr wrap="square" lIns="0" tIns="0" rIns="0" bIns="0" rtlCol="0" anchor="ctr"/>
          <a:lstStyle/>
          <a:p>
            <a:pPr marL="0" indent="0">
              <a:buNone/>
            </a:pPr>
            <a:r>
              <a:rPr lang="en-US" sz="850" dirty="0">
                <a:solidFill>
                  <a:srgbClr val="667085"/>
                </a:solidFill>
                <a:latin typeface="Calibri" pitchFamily="34" charset="0"/>
                <a:ea typeface="Calibri" pitchFamily="34" charset="-122"/>
                <a:cs typeface="Calibri" pitchFamily="34" charset="-120"/>
              </a:rPr>
              <a:t>Examples — Product tour</a:t>
            </a:r>
            <a:endParaRPr lang="en-US" sz="850" dirty="0"/>
          </a:p>
        </p:txBody>
      </p:sp>
      <p:sp>
        <p:nvSpPr>
          <p:cNvPr id="27" name="Text 24"/>
          <p:cNvSpPr/>
          <p:nvPr/>
        </p:nvSpPr>
        <p:spPr>
          <a:xfrm>
            <a:off x="10607040" y="6537960"/>
            <a:ext cx="914400" cy="256032"/>
          </a:xfrm>
          <a:prstGeom prst="rect">
            <a:avLst/>
          </a:prstGeom>
          <a:noFill/>
          <a:ln/>
        </p:spPr>
        <p:txBody>
          <a:bodyPr wrap="square" lIns="0" tIns="0" rIns="0" bIns="0" rtlCol="0" anchor="ctr"/>
          <a:lstStyle/>
          <a:p>
            <a:pPr marL="0" indent="0" algn="r">
              <a:buNone/>
            </a:pPr>
            <a:r>
              <a:rPr lang="en-US" sz="850" b="1" dirty="0">
                <a:solidFill>
                  <a:srgbClr val="667085"/>
                </a:solidFill>
                <a:latin typeface="Calibri" pitchFamily="34" charset="0"/>
                <a:ea typeface="Calibri" pitchFamily="34" charset="-122"/>
                <a:cs typeface="Calibri" pitchFamily="34" charset="-120"/>
              </a:rPr>
              <a:t>1PM</a:t>
            </a:r>
            <a:endParaRPr lang="en-US" sz="850" dirty="0"/>
          </a:p>
        </p:txBody>
      </p:sp>
      <p:sp>
        <p:nvSpPr>
          <p:cNvPr id="28" name="Text 25"/>
          <p:cNvSpPr/>
          <p:nvPr/>
        </p:nvSpPr>
        <p:spPr>
          <a:xfrm>
            <a:off x="11475720" y="6537960"/>
            <a:ext cx="548640" cy="256032"/>
          </a:xfrm>
          <a:prstGeom prst="rect">
            <a:avLst/>
          </a:prstGeom>
          <a:noFill/>
          <a:ln/>
        </p:spPr>
        <p:txBody>
          <a:bodyPr wrap="square" lIns="0" tIns="0" rIns="0" bIns="0" rtlCol="0" anchor="ctr"/>
          <a:lstStyle/>
          <a:p>
            <a:pPr marL="0" indent="0" algn="r">
              <a:buNone/>
            </a:pPr>
            <a:r>
              <a:rPr lang="en-US" sz="850" dirty="0">
                <a:solidFill>
                  <a:srgbClr val="667085"/>
                </a:solidFill>
                <a:latin typeface="Calibri" pitchFamily="34" charset="0"/>
                <a:ea typeface="Calibri" pitchFamily="34" charset="-122"/>
                <a:cs typeface="Calibri" pitchFamily="34" charset="-120"/>
              </a:rPr>
              <a:t>16</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6F8FB"/>
        </a:solidFill>
        <a:effectLst/>
      </p:bgPr>
    </p:bg>
    <p:spTree>
      <p:nvGrpSpPr>
        <p:cNvPr id="1" name=""/>
        <p:cNvGrpSpPr/>
        <p:nvPr/>
      </p:nvGrpSpPr>
      <p:grpSpPr>
        <a:xfrm>
          <a:off x="0" y="0"/>
          <a:ext cx="0" cy="0"/>
          <a:chOff x="0" y="0"/>
          <a:chExt cx="0" cy="0"/>
        </a:xfrm>
      </p:grpSpPr>
      <p:sp>
        <p:nvSpPr>
          <p:cNvPr id="2" name="Text 0"/>
          <p:cNvSpPr/>
          <p:nvPr/>
        </p:nvSpPr>
        <p:spPr>
          <a:xfrm>
            <a:off x="640080" y="292608"/>
            <a:ext cx="8229600" cy="256032"/>
          </a:xfrm>
          <a:prstGeom prst="rect">
            <a:avLst/>
          </a:prstGeom>
          <a:noFill/>
          <a:ln/>
        </p:spPr>
        <p:txBody>
          <a:bodyPr wrap="square" lIns="0" tIns="0" rIns="0" bIns="0" rtlCol="0" anchor="ctr"/>
          <a:lstStyle/>
          <a:p>
            <a:pPr marL="0" indent="0">
              <a:buNone/>
            </a:pPr>
            <a:r>
              <a:rPr lang="en-US" sz="900" kern="0" spc="40" dirty="0">
                <a:solidFill>
                  <a:srgbClr val="AAB2C2"/>
                </a:solidFill>
                <a:latin typeface="Calibri" pitchFamily="34" charset="0"/>
                <a:ea typeface="Calibri" pitchFamily="34" charset="-122"/>
                <a:cs typeface="Calibri" pitchFamily="34" charset="-120"/>
              </a:rPr>
              <a:t>1 · Introduction</a:t>
            </a:r>
            <a:r>
              <a:rPr lang="en-US" sz="900" dirty="0">
                <a:solidFill>
                  <a:srgbClr val="000000"/>
                </a:solidFill>
              </a:rPr>
              <a:t>    </a:t>
            </a:r>
            <a:r>
              <a:rPr lang="en-US" sz="900" kern="0" spc="40" dirty="0">
                <a:solidFill>
                  <a:srgbClr val="AAB2C2"/>
                </a:solidFill>
                <a:latin typeface="Calibri" pitchFamily="34" charset="0"/>
                <a:ea typeface="Calibri" pitchFamily="34" charset="-122"/>
                <a:cs typeface="Calibri" pitchFamily="34" charset="-120"/>
              </a:rPr>
              <a:t>2 · Why 1PM</a:t>
            </a:r>
            <a:r>
              <a:rPr lang="en-US" sz="900" dirty="0">
                <a:solidFill>
                  <a:srgbClr val="000000"/>
                </a:solidFill>
              </a:rPr>
              <a:t>    </a:t>
            </a:r>
            <a:r>
              <a:rPr lang="en-US" sz="900" kern="0" spc="40" dirty="0">
                <a:solidFill>
                  <a:srgbClr val="AAB2C2"/>
                </a:solidFill>
                <a:latin typeface="Calibri" pitchFamily="34" charset="0"/>
                <a:ea typeface="Calibri" pitchFamily="34" charset="-122"/>
                <a:cs typeface="Calibri" pitchFamily="34" charset="-120"/>
              </a:rPr>
              <a:t>3 · Product tour</a:t>
            </a:r>
            <a:r>
              <a:rPr lang="en-US" sz="900" dirty="0">
                <a:solidFill>
                  <a:srgbClr val="000000"/>
                </a:solidFill>
              </a:rPr>
              <a:t>    </a:t>
            </a:r>
            <a:r>
              <a:rPr lang="en-US" sz="900" b="1" kern="0" spc="40" dirty="0">
                <a:solidFill>
                  <a:srgbClr val="6B8F00"/>
                </a:solidFill>
                <a:latin typeface="Calibri" pitchFamily="34" charset="0"/>
                <a:ea typeface="Calibri" pitchFamily="34" charset="-122"/>
                <a:cs typeface="Calibri" pitchFamily="34" charset="-120"/>
              </a:rPr>
              <a:t>4 · Get started</a:t>
            </a:r>
            <a:endParaRPr lang="en-US" sz="900" dirty="0"/>
          </a:p>
        </p:txBody>
      </p:sp>
      <p:sp>
        <p:nvSpPr>
          <p:cNvPr id="3" name="Shape 1"/>
          <p:cNvSpPr/>
          <p:nvPr/>
        </p:nvSpPr>
        <p:spPr>
          <a:xfrm>
            <a:off x="640080" y="603504"/>
            <a:ext cx="10927080" cy="0"/>
          </a:xfrm>
          <a:prstGeom prst="line">
            <a:avLst/>
          </a:prstGeom>
          <a:noFill/>
          <a:ln w="9525">
            <a:solidFill>
              <a:srgbClr val="E5E9F1"/>
            </a:solidFill>
            <a:prstDash val="solid"/>
          </a:ln>
        </p:spPr>
        <p:txBody>
          <a:bodyPr/>
          <a:lstStyle/>
          <a:p>
            <a:endParaRPr lang="da-DK"/>
          </a:p>
        </p:txBody>
      </p:sp>
      <p:sp>
        <p:nvSpPr>
          <p:cNvPr id="4" name="Shape 2"/>
          <p:cNvSpPr/>
          <p:nvPr/>
        </p:nvSpPr>
        <p:spPr>
          <a:xfrm>
            <a:off x="9555480" y="370332"/>
            <a:ext cx="201168" cy="100584"/>
          </a:xfrm>
          <a:prstGeom prst="roundRect">
            <a:avLst>
              <a:gd name="adj" fmla="val 27273"/>
            </a:avLst>
          </a:prstGeom>
          <a:solidFill>
            <a:srgbClr val="6B8F00"/>
          </a:solidFill>
          <a:ln>
            <a:noFill/>
          </a:ln>
        </p:spPr>
        <p:txBody>
          <a:bodyPr/>
          <a:lstStyle/>
          <a:p>
            <a:endParaRPr lang="da-DK"/>
          </a:p>
        </p:txBody>
      </p:sp>
      <p:sp>
        <p:nvSpPr>
          <p:cNvPr id="5" name="Shape 3"/>
          <p:cNvSpPr/>
          <p:nvPr/>
        </p:nvSpPr>
        <p:spPr>
          <a:xfrm>
            <a:off x="9811512" y="370332"/>
            <a:ext cx="201168" cy="100584"/>
          </a:xfrm>
          <a:prstGeom prst="roundRect">
            <a:avLst>
              <a:gd name="adj" fmla="val 27273"/>
            </a:avLst>
          </a:prstGeom>
          <a:solidFill>
            <a:srgbClr val="E5E9F1"/>
          </a:solidFill>
          <a:ln>
            <a:noFill/>
          </a:ln>
        </p:spPr>
        <p:txBody>
          <a:bodyPr/>
          <a:lstStyle/>
          <a:p>
            <a:endParaRPr lang="da-DK"/>
          </a:p>
        </p:txBody>
      </p:sp>
      <p:sp>
        <p:nvSpPr>
          <p:cNvPr id="6" name="Shape 4"/>
          <p:cNvSpPr/>
          <p:nvPr/>
        </p:nvSpPr>
        <p:spPr>
          <a:xfrm>
            <a:off x="10067544" y="370332"/>
            <a:ext cx="201168" cy="100584"/>
          </a:xfrm>
          <a:prstGeom prst="roundRect">
            <a:avLst>
              <a:gd name="adj" fmla="val 27273"/>
            </a:avLst>
          </a:prstGeom>
          <a:solidFill>
            <a:srgbClr val="E5E9F1"/>
          </a:solidFill>
          <a:ln>
            <a:noFill/>
          </a:ln>
        </p:spPr>
        <p:txBody>
          <a:bodyPr/>
          <a:lstStyle/>
          <a:p>
            <a:endParaRPr lang="da-DK"/>
          </a:p>
        </p:txBody>
      </p:sp>
      <p:sp>
        <p:nvSpPr>
          <p:cNvPr id="7" name="Shape 5"/>
          <p:cNvSpPr/>
          <p:nvPr/>
        </p:nvSpPr>
        <p:spPr>
          <a:xfrm>
            <a:off x="10323576" y="370332"/>
            <a:ext cx="201168" cy="100584"/>
          </a:xfrm>
          <a:prstGeom prst="roundRect">
            <a:avLst>
              <a:gd name="adj" fmla="val 27273"/>
            </a:avLst>
          </a:prstGeom>
          <a:solidFill>
            <a:srgbClr val="E5E9F1"/>
          </a:solidFill>
          <a:ln>
            <a:noFill/>
          </a:ln>
        </p:spPr>
        <p:txBody>
          <a:bodyPr/>
          <a:lstStyle/>
          <a:p>
            <a:endParaRPr lang="da-DK"/>
          </a:p>
        </p:txBody>
      </p:sp>
      <p:sp>
        <p:nvSpPr>
          <p:cNvPr id="8" name="Shape 6"/>
          <p:cNvSpPr/>
          <p:nvPr/>
        </p:nvSpPr>
        <p:spPr>
          <a:xfrm>
            <a:off x="10579608" y="370332"/>
            <a:ext cx="201168" cy="100584"/>
          </a:xfrm>
          <a:prstGeom prst="roundRect">
            <a:avLst>
              <a:gd name="adj" fmla="val 27273"/>
            </a:avLst>
          </a:prstGeom>
          <a:solidFill>
            <a:srgbClr val="E5E9F1"/>
          </a:solidFill>
          <a:ln>
            <a:noFill/>
          </a:ln>
        </p:spPr>
        <p:txBody>
          <a:bodyPr/>
          <a:lstStyle/>
          <a:p>
            <a:endParaRPr lang="da-DK"/>
          </a:p>
        </p:txBody>
      </p:sp>
      <p:sp>
        <p:nvSpPr>
          <p:cNvPr id="9" name="Shape 7"/>
          <p:cNvSpPr/>
          <p:nvPr/>
        </p:nvSpPr>
        <p:spPr>
          <a:xfrm>
            <a:off x="10835640" y="370332"/>
            <a:ext cx="201168" cy="100584"/>
          </a:xfrm>
          <a:prstGeom prst="roundRect">
            <a:avLst>
              <a:gd name="adj" fmla="val 27273"/>
            </a:avLst>
          </a:prstGeom>
          <a:solidFill>
            <a:srgbClr val="E5E9F1"/>
          </a:solidFill>
          <a:ln>
            <a:noFill/>
          </a:ln>
        </p:spPr>
        <p:txBody>
          <a:bodyPr/>
          <a:lstStyle/>
          <a:p>
            <a:endParaRPr lang="da-DK"/>
          </a:p>
        </p:txBody>
      </p:sp>
      <p:sp>
        <p:nvSpPr>
          <p:cNvPr id="10" name="Shape 8"/>
          <p:cNvSpPr/>
          <p:nvPr/>
        </p:nvSpPr>
        <p:spPr>
          <a:xfrm>
            <a:off x="11091672" y="370332"/>
            <a:ext cx="201168" cy="100584"/>
          </a:xfrm>
          <a:prstGeom prst="roundRect">
            <a:avLst>
              <a:gd name="adj" fmla="val 27273"/>
            </a:avLst>
          </a:prstGeom>
          <a:solidFill>
            <a:srgbClr val="E5E9F1"/>
          </a:solidFill>
          <a:ln>
            <a:noFill/>
          </a:ln>
        </p:spPr>
        <p:txBody>
          <a:bodyPr/>
          <a:lstStyle/>
          <a:p>
            <a:endParaRPr lang="da-DK"/>
          </a:p>
        </p:txBody>
      </p:sp>
      <p:sp>
        <p:nvSpPr>
          <p:cNvPr id="11" name="Shape 9"/>
          <p:cNvSpPr/>
          <p:nvPr/>
        </p:nvSpPr>
        <p:spPr>
          <a:xfrm>
            <a:off x="11347704" y="370332"/>
            <a:ext cx="201168" cy="100584"/>
          </a:xfrm>
          <a:prstGeom prst="roundRect">
            <a:avLst>
              <a:gd name="adj" fmla="val 27273"/>
            </a:avLst>
          </a:prstGeom>
          <a:solidFill>
            <a:srgbClr val="E5E9F1"/>
          </a:solidFill>
          <a:ln>
            <a:noFill/>
          </a:ln>
        </p:spPr>
        <p:txBody>
          <a:bodyPr/>
          <a:lstStyle/>
          <a:p>
            <a:endParaRPr lang="da-DK"/>
          </a:p>
        </p:txBody>
      </p:sp>
      <p:sp>
        <p:nvSpPr>
          <p:cNvPr id="12" name="Shape 10"/>
          <p:cNvSpPr/>
          <p:nvPr/>
        </p:nvSpPr>
        <p:spPr>
          <a:xfrm>
            <a:off x="640080" y="777240"/>
            <a:ext cx="1691640" cy="274320"/>
          </a:xfrm>
          <a:prstGeom prst="roundRect">
            <a:avLst>
              <a:gd name="adj" fmla="val 50000"/>
            </a:avLst>
          </a:prstGeom>
          <a:solidFill>
            <a:srgbClr val="A8ED00"/>
          </a:solidFill>
          <a:ln/>
        </p:spPr>
        <p:txBody>
          <a:bodyPr/>
          <a:lstStyle/>
          <a:p>
            <a:endParaRPr lang="da-DK"/>
          </a:p>
        </p:txBody>
      </p:sp>
      <p:sp>
        <p:nvSpPr>
          <p:cNvPr id="13" name="Text 11"/>
          <p:cNvSpPr/>
          <p:nvPr/>
        </p:nvSpPr>
        <p:spPr>
          <a:xfrm>
            <a:off x="640080" y="777240"/>
            <a:ext cx="1691640" cy="274320"/>
          </a:xfrm>
          <a:prstGeom prst="rect">
            <a:avLst/>
          </a:prstGeom>
          <a:noFill/>
          <a:ln/>
        </p:spPr>
        <p:txBody>
          <a:bodyPr wrap="square" lIns="0" tIns="0" rIns="0" bIns="0" rtlCol="0" anchor="ctr"/>
          <a:lstStyle/>
          <a:p>
            <a:pPr marL="0" indent="0" algn="ctr">
              <a:buNone/>
            </a:pPr>
            <a:r>
              <a:rPr lang="en-US" sz="900" b="1" kern="0" spc="50" dirty="0">
                <a:solidFill>
                  <a:srgbClr val="0D1324"/>
                </a:solidFill>
                <a:latin typeface="Calibri" pitchFamily="34" charset="0"/>
                <a:ea typeface="Calibri" pitchFamily="34" charset="-122"/>
                <a:cs typeface="Calibri" pitchFamily="34" charset="-120"/>
              </a:rPr>
              <a:t>Get started</a:t>
            </a:r>
            <a:endParaRPr lang="en-US" sz="900" dirty="0"/>
          </a:p>
        </p:txBody>
      </p:sp>
      <p:sp>
        <p:nvSpPr>
          <p:cNvPr id="14" name="Text 12"/>
          <p:cNvSpPr/>
          <p:nvPr/>
        </p:nvSpPr>
        <p:spPr>
          <a:xfrm>
            <a:off x="640080" y="1234440"/>
            <a:ext cx="5029200" cy="1188720"/>
          </a:xfrm>
          <a:prstGeom prst="rect">
            <a:avLst/>
          </a:prstGeom>
          <a:noFill/>
          <a:ln/>
        </p:spPr>
        <p:txBody>
          <a:bodyPr wrap="square" lIns="0" tIns="0" rIns="0" bIns="0" rtlCol="0" anchor="ctr"/>
          <a:lstStyle/>
          <a:p>
            <a:pPr marL="0" indent="0">
              <a:lnSpc>
                <a:spcPct val="108000"/>
              </a:lnSpc>
              <a:buNone/>
            </a:pPr>
            <a:r>
              <a:rPr lang="en-US" sz="2400" b="1" dirty="0">
                <a:solidFill>
                  <a:srgbClr val="151927"/>
                </a:solidFill>
                <a:latin typeface="Cambria" pitchFamily="34" charset="0"/>
                <a:ea typeface="Cambria" pitchFamily="34" charset="-122"/>
                <a:cs typeface="Cambria" pitchFamily="34" charset="-120"/>
              </a:rPr>
              <a:t>From empty account to live project — fast.</a:t>
            </a:r>
            <a:endParaRPr lang="en-US" sz="2400" dirty="0"/>
          </a:p>
        </p:txBody>
      </p:sp>
      <p:sp>
        <p:nvSpPr>
          <p:cNvPr id="15" name="Text 13"/>
          <p:cNvSpPr/>
          <p:nvPr/>
        </p:nvSpPr>
        <p:spPr>
          <a:xfrm>
            <a:off x="640080" y="2423160"/>
            <a:ext cx="5029200" cy="1280160"/>
          </a:xfrm>
          <a:prstGeom prst="rect">
            <a:avLst/>
          </a:prstGeom>
          <a:noFill/>
          <a:ln/>
        </p:spPr>
        <p:txBody>
          <a:bodyPr wrap="square" lIns="0" tIns="0" rIns="0" bIns="0" rtlCol="0" anchor="ctr"/>
          <a:lstStyle/>
          <a:p>
            <a:pPr marL="0" indent="0">
              <a:lnSpc>
                <a:spcPct val="132000"/>
              </a:lnSpc>
              <a:buNone/>
            </a:pPr>
            <a:r>
              <a:rPr lang="en-US" sz="1100" dirty="0">
                <a:solidFill>
                  <a:srgbClr val="667085"/>
                </a:solidFill>
                <a:latin typeface="Calibri" pitchFamily="34" charset="0"/>
                <a:ea typeface="Calibri" pitchFamily="34" charset="-122"/>
                <a:cs typeface="Calibri" pitchFamily="34" charset="-120"/>
              </a:rPr>
              <a:t>1PM runs entirely in the browser. There is nothing to install and no IT project to plan — the guided path on the following pages takes a small team from an empty account to a live, reportable project and portfolio in a matter of days.</a:t>
            </a:r>
            <a:endParaRPr lang="en-US" sz="1100" dirty="0"/>
          </a:p>
        </p:txBody>
      </p:sp>
      <p:sp>
        <p:nvSpPr>
          <p:cNvPr id="16" name="Shape 14"/>
          <p:cNvSpPr/>
          <p:nvPr/>
        </p:nvSpPr>
        <p:spPr>
          <a:xfrm>
            <a:off x="640080" y="3822192"/>
            <a:ext cx="109728" cy="109728"/>
          </a:xfrm>
          <a:prstGeom prst="ellipse">
            <a:avLst/>
          </a:prstGeom>
          <a:solidFill>
            <a:srgbClr val="6B8F00"/>
          </a:solidFill>
          <a:ln/>
        </p:spPr>
        <p:txBody>
          <a:bodyPr/>
          <a:lstStyle/>
          <a:p>
            <a:endParaRPr lang="da-DK"/>
          </a:p>
        </p:txBody>
      </p:sp>
      <p:sp>
        <p:nvSpPr>
          <p:cNvPr id="17" name="Text 15"/>
          <p:cNvSpPr/>
          <p:nvPr/>
        </p:nvSpPr>
        <p:spPr>
          <a:xfrm>
            <a:off x="877824" y="3712464"/>
            <a:ext cx="4791456" cy="512064"/>
          </a:xfrm>
          <a:prstGeom prst="rect">
            <a:avLst/>
          </a:prstGeom>
          <a:noFill/>
          <a:ln/>
        </p:spPr>
        <p:txBody>
          <a:bodyPr wrap="square" lIns="0" tIns="0" rIns="0" bIns="0" rtlCol="0" anchor="t"/>
          <a:lstStyle/>
          <a:p>
            <a:pPr marL="0" indent="0">
              <a:lnSpc>
                <a:spcPct val="108000"/>
              </a:lnSpc>
              <a:buNone/>
            </a:pPr>
            <a:r>
              <a:rPr lang="en-US" sz="1100" dirty="0">
                <a:solidFill>
                  <a:srgbClr val="151927"/>
                </a:solidFill>
                <a:latin typeface="Calibri" pitchFamily="34" charset="0"/>
                <a:ea typeface="Calibri" pitchFamily="34" charset="-122"/>
                <a:cs typeface="Calibri" pitchFamily="34" charset="-120"/>
              </a:rPr>
              <a:t>No installation, servers or IT project required</a:t>
            </a:r>
            <a:endParaRPr lang="en-US" sz="1100" dirty="0"/>
          </a:p>
        </p:txBody>
      </p:sp>
      <p:sp>
        <p:nvSpPr>
          <p:cNvPr id="18" name="Shape 16"/>
          <p:cNvSpPr/>
          <p:nvPr/>
        </p:nvSpPr>
        <p:spPr>
          <a:xfrm>
            <a:off x="640080" y="4334256"/>
            <a:ext cx="109728" cy="109728"/>
          </a:xfrm>
          <a:prstGeom prst="ellipse">
            <a:avLst/>
          </a:prstGeom>
          <a:solidFill>
            <a:srgbClr val="6B8F00"/>
          </a:solidFill>
          <a:ln/>
        </p:spPr>
        <p:txBody>
          <a:bodyPr/>
          <a:lstStyle/>
          <a:p>
            <a:endParaRPr lang="da-DK"/>
          </a:p>
        </p:txBody>
      </p:sp>
      <p:sp>
        <p:nvSpPr>
          <p:cNvPr id="19" name="Text 17"/>
          <p:cNvSpPr/>
          <p:nvPr/>
        </p:nvSpPr>
        <p:spPr>
          <a:xfrm>
            <a:off x="877824" y="4224528"/>
            <a:ext cx="4791456" cy="512064"/>
          </a:xfrm>
          <a:prstGeom prst="rect">
            <a:avLst/>
          </a:prstGeom>
          <a:noFill/>
          <a:ln/>
        </p:spPr>
        <p:txBody>
          <a:bodyPr wrap="square" lIns="0" tIns="0" rIns="0" bIns="0" rtlCol="0" anchor="t"/>
          <a:lstStyle/>
          <a:p>
            <a:pPr marL="0" indent="0">
              <a:lnSpc>
                <a:spcPct val="108000"/>
              </a:lnSpc>
              <a:buNone/>
            </a:pPr>
            <a:r>
              <a:rPr lang="en-US" sz="1100" dirty="0">
                <a:solidFill>
                  <a:srgbClr val="151927"/>
                </a:solidFill>
                <a:latin typeface="Calibri" pitchFamily="34" charset="0"/>
                <a:ea typeface="Calibri" pitchFamily="34" charset="-122"/>
                <a:cs typeface="Calibri" pitchFamily="34" charset="-120"/>
              </a:rPr>
              <a:t>Seven guided steps, each pointing to the exact screen to use</a:t>
            </a:r>
            <a:endParaRPr lang="en-US" sz="1100" dirty="0"/>
          </a:p>
        </p:txBody>
      </p:sp>
      <p:sp>
        <p:nvSpPr>
          <p:cNvPr id="20" name="Shape 18"/>
          <p:cNvSpPr/>
          <p:nvPr/>
        </p:nvSpPr>
        <p:spPr>
          <a:xfrm>
            <a:off x="640080" y="4846320"/>
            <a:ext cx="109728" cy="109728"/>
          </a:xfrm>
          <a:prstGeom prst="ellipse">
            <a:avLst/>
          </a:prstGeom>
          <a:solidFill>
            <a:srgbClr val="6B8F00"/>
          </a:solidFill>
          <a:ln/>
        </p:spPr>
        <p:txBody>
          <a:bodyPr/>
          <a:lstStyle/>
          <a:p>
            <a:endParaRPr lang="da-DK"/>
          </a:p>
        </p:txBody>
      </p:sp>
      <p:sp>
        <p:nvSpPr>
          <p:cNvPr id="21" name="Text 19"/>
          <p:cNvSpPr/>
          <p:nvPr/>
        </p:nvSpPr>
        <p:spPr>
          <a:xfrm>
            <a:off x="877824" y="4736592"/>
            <a:ext cx="4791456" cy="512064"/>
          </a:xfrm>
          <a:prstGeom prst="rect">
            <a:avLst/>
          </a:prstGeom>
          <a:noFill/>
          <a:ln/>
        </p:spPr>
        <p:txBody>
          <a:bodyPr wrap="square" lIns="0" tIns="0" rIns="0" bIns="0" rtlCol="0" anchor="t"/>
          <a:lstStyle/>
          <a:p>
            <a:pPr marL="0" indent="0">
              <a:lnSpc>
                <a:spcPct val="108000"/>
              </a:lnSpc>
              <a:buNone/>
            </a:pPr>
            <a:r>
              <a:rPr lang="en-US" sz="1100" dirty="0">
                <a:solidFill>
                  <a:srgbClr val="151927"/>
                </a:solidFill>
                <a:latin typeface="Calibri" pitchFamily="34" charset="0"/>
                <a:ea typeface="Calibri" pitchFamily="34" charset="-122"/>
                <a:cs typeface="Calibri" pitchFamily="34" charset="-120"/>
              </a:rPr>
              <a:t>A working project, participants and portfolio live within days</a:t>
            </a:r>
            <a:endParaRPr lang="en-US" sz="1100" dirty="0"/>
          </a:p>
        </p:txBody>
      </p:sp>
      <p:sp>
        <p:nvSpPr>
          <p:cNvPr id="22" name="Text 20"/>
          <p:cNvSpPr/>
          <p:nvPr/>
        </p:nvSpPr>
        <p:spPr>
          <a:xfrm>
            <a:off x="6080760" y="1234440"/>
            <a:ext cx="5486400" cy="274320"/>
          </a:xfrm>
          <a:prstGeom prst="rect">
            <a:avLst/>
          </a:prstGeom>
          <a:noFill/>
          <a:ln/>
        </p:spPr>
        <p:txBody>
          <a:bodyPr wrap="square" lIns="0" tIns="0" rIns="0" bIns="0" rtlCol="0" anchor="ctr"/>
          <a:lstStyle/>
          <a:p>
            <a:pPr marL="0" indent="0">
              <a:buNone/>
            </a:pPr>
            <a:r>
              <a:rPr lang="en-US" sz="1000" b="1" kern="0" spc="100" dirty="0">
                <a:solidFill>
                  <a:srgbClr val="667085"/>
                </a:solidFill>
                <a:latin typeface="Calibri" pitchFamily="34" charset="0"/>
                <a:ea typeface="Calibri" pitchFamily="34" charset="-122"/>
                <a:cs typeface="Calibri" pitchFamily="34" charset="-120"/>
              </a:rPr>
              <a:t>THE ROADMAP AHEAD</a:t>
            </a:r>
            <a:endParaRPr lang="en-US" sz="1000" dirty="0"/>
          </a:p>
        </p:txBody>
      </p:sp>
      <p:sp>
        <p:nvSpPr>
          <p:cNvPr id="23" name="Shape 21"/>
          <p:cNvSpPr/>
          <p:nvPr/>
        </p:nvSpPr>
        <p:spPr>
          <a:xfrm>
            <a:off x="6080760" y="1600200"/>
            <a:ext cx="5486400" cy="548640"/>
          </a:xfrm>
          <a:prstGeom prst="roundRect">
            <a:avLst>
              <a:gd name="adj" fmla="val 13333"/>
            </a:avLst>
          </a:prstGeom>
          <a:solidFill>
            <a:srgbClr val="FFFFFF"/>
          </a:solidFill>
          <a:ln w="12700">
            <a:solidFill>
              <a:srgbClr val="E5E9F1"/>
            </a:solidFill>
            <a:prstDash val="solid"/>
          </a:ln>
        </p:spPr>
        <p:txBody>
          <a:bodyPr/>
          <a:lstStyle/>
          <a:p>
            <a:endParaRPr lang="da-DK"/>
          </a:p>
        </p:txBody>
      </p:sp>
      <p:sp>
        <p:nvSpPr>
          <p:cNvPr id="24" name="Shape 22"/>
          <p:cNvSpPr/>
          <p:nvPr/>
        </p:nvSpPr>
        <p:spPr>
          <a:xfrm>
            <a:off x="6227064" y="1737360"/>
            <a:ext cx="274320" cy="274320"/>
          </a:xfrm>
          <a:prstGeom prst="ellipse">
            <a:avLst/>
          </a:prstGeom>
          <a:solidFill>
            <a:srgbClr val="0D1324"/>
          </a:solidFill>
          <a:ln/>
        </p:spPr>
        <p:txBody>
          <a:bodyPr/>
          <a:lstStyle/>
          <a:p>
            <a:endParaRPr lang="da-DK"/>
          </a:p>
        </p:txBody>
      </p:sp>
      <p:sp>
        <p:nvSpPr>
          <p:cNvPr id="25" name="Text 23"/>
          <p:cNvSpPr/>
          <p:nvPr/>
        </p:nvSpPr>
        <p:spPr>
          <a:xfrm>
            <a:off x="6227064" y="1737360"/>
            <a:ext cx="274320" cy="274320"/>
          </a:xfrm>
          <a:prstGeom prst="rect">
            <a:avLst/>
          </a:prstGeom>
          <a:noFill/>
          <a:ln/>
        </p:spPr>
        <p:txBody>
          <a:bodyPr wrap="square" lIns="0" tIns="0" rIns="0" bIns="0" rtlCol="0" anchor="ctr"/>
          <a:lstStyle/>
          <a:p>
            <a:pPr marL="0" indent="0" algn="ctr">
              <a:buNone/>
            </a:pPr>
            <a:r>
              <a:rPr lang="en-US" sz="950" b="1" dirty="0">
                <a:solidFill>
                  <a:srgbClr val="A8ED00"/>
                </a:solidFill>
                <a:latin typeface="Calibri" pitchFamily="34" charset="0"/>
                <a:ea typeface="Calibri" pitchFamily="34" charset="-122"/>
                <a:cs typeface="Calibri" pitchFamily="34" charset="-120"/>
              </a:rPr>
              <a:t>01</a:t>
            </a:r>
            <a:endParaRPr lang="en-US" sz="950" dirty="0"/>
          </a:p>
        </p:txBody>
      </p:sp>
      <p:sp>
        <p:nvSpPr>
          <p:cNvPr id="26" name="Text 24"/>
          <p:cNvSpPr/>
          <p:nvPr/>
        </p:nvSpPr>
        <p:spPr>
          <a:xfrm>
            <a:off x="6638544" y="1600200"/>
            <a:ext cx="4791456" cy="548640"/>
          </a:xfrm>
          <a:prstGeom prst="rect">
            <a:avLst/>
          </a:prstGeom>
          <a:noFill/>
          <a:ln/>
        </p:spPr>
        <p:txBody>
          <a:bodyPr wrap="square" lIns="0" tIns="0" rIns="0" bIns="0" rtlCol="0" anchor="ctr"/>
          <a:lstStyle/>
          <a:p>
            <a:pPr marL="0" indent="0">
              <a:lnSpc>
                <a:spcPct val="105000"/>
              </a:lnSpc>
              <a:buNone/>
            </a:pPr>
            <a:r>
              <a:rPr lang="en-US" sz="1150" dirty="0">
                <a:solidFill>
                  <a:srgbClr val="151927"/>
                </a:solidFill>
                <a:latin typeface="Calibri" pitchFamily="34" charset="0"/>
                <a:ea typeface="Calibri" pitchFamily="34" charset="-122"/>
                <a:cs typeface="Calibri" pitchFamily="34" charset="-120"/>
              </a:rPr>
              <a:t>Create the onboarding team</a:t>
            </a:r>
            <a:endParaRPr lang="en-US" sz="1150" dirty="0"/>
          </a:p>
        </p:txBody>
      </p:sp>
      <p:sp>
        <p:nvSpPr>
          <p:cNvPr id="27" name="Shape 25"/>
          <p:cNvSpPr/>
          <p:nvPr/>
        </p:nvSpPr>
        <p:spPr>
          <a:xfrm>
            <a:off x="6364224" y="2148840"/>
            <a:ext cx="0" cy="178308"/>
          </a:xfrm>
          <a:prstGeom prst="line">
            <a:avLst/>
          </a:prstGeom>
          <a:noFill/>
          <a:ln w="15875">
            <a:solidFill>
              <a:srgbClr val="E5E9F1"/>
            </a:solidFill>
            <a:prstDash val="dash"/>
          </a:ln>
        </p:spPr>
        <p:txBody>
          <a:bodyPr/>
          <a:lstStyle/>
          <a:p>
            <a:endParaRPr lang="da-DK"/>
          </a:p>
        </p:txBody>
      </p:sp>
      <p:sp>
        <p:nvSpPr>
          <p:cNvPr id="28" name="Shape 26"/>
          <p:cNvSpPr/>
          <p:nvPr/>
        </p:nvSpPr>
        <p:spPr>
          <a:xfrm>
            <a:off x="6080760" y="2327148"/>
            <a:ext cx="5486400" cy="548640"/>
          </a:xfrm>
          <a:prstGeom prst="roundRect">
            <a:avLst>
              <a:gd name="adj" fmla="val 13333"/>
            </a:avLst>
          </a:prstGeom>
          <a:solidFill>
            <a:srgbClr val="FFFFFF"/>
          </a:solidFill>
          <a:ln w="12700">
            <a:solidFill>
              <a:srgbClr val="E5E9F1"/>
            </a:solidFill>
            <a:prstDash val="solid"/>
          </a:ln>
        </p:spPr>
        <p:txBody>
          <a:bodyPr/>
          <a:lstStyle/>
          <a:p>
            <a:endParaRPr lang="da-DK"/>
          </a:p>
        </p:txBody>
      </p:sp>
      <p:sp>
        <p:nvSpPr>
          <p:cNvPr id="29" name="Shape 27"/>
          <p:cNvSpPr/>
          <p:nvPr/>
        </p:nvSpPr>
        <p:spPr>
          <a:xfrm>
            <a:off x="6227064" y="2464308"/>
            <a:ext cx="274320" cy="274320"/>
          </a:xfrm>
          <a:prstGeom prst="ellipse">
            <a:avLst/>
          </a:prstGeom>
          <a:solidFill>
            <a:srgbClr val="0D1324"/>
          </a:solidFill>
          <a:ln/>
        </p:spPr>
        <p:txBody>
          <a:bodyPr/>
          <a:lstStyle/>
          <a:p>
            <a:endParaRPr lang="da-DK"/>
          </a:p>
        </p:txBody>
      </p:sp>
      <p:sp>
        <p:nvSpPr>
          <p:cNvPr id="30" name="Text 28"/>
          <p:cNvSpPr/>
          <p:nvPr/>
        </p:nvSpPr>
        <p:spPr>
          <a:xfrm>
            <a:off x="6227064" y="2464308"/>
            <a:ext cx="274320" cy="274320"/>
          </a:xfrm>
          <a:prstGeom prst="rect">
            <a:avLst/>
          </a:prstGeom>
          <a:noFill/>
          <a:ln/>
        </p:spPr>
        <p:txBody>
          <a:bodyPr wrap="square" lIns="0" tIns="0" rIns="0" bIns="0" rtlCol="0" anchor="ctr"/>
          <a:lstStyle/>
          <a:p>
            <a:pPr marL="0" indent="0" algn="ctr">
              <a:buNone/>
            </a:pPr>
            <a:r>
              <a:rPr lang="en-US" sz="950" b="1" dirty="0">
                <a:solidFill>
                  <a:srgbClr val="A8ED00"/>
                </a:solidFill>
                <a:latin typeface="Calibri" pitchFamily="34" charset="0"/>
                <a:ea typeface="Calibri" pitchFamily="34" charset="-122"/>
                <a:cs typeface="Calibri" pitchFamily="34" charset="-120"/>
              </a:rPr>
              <a:t>02</a:t>
            </a:r>
            <a:endParaRPr lang="en-US" sz="950" dirty="0"/>
          </a:p>
        </p:txBody>
      </p:sp>
      <p:sp>
        <p:nvSpPr>
          <p:cNvPr id="31" name="Text 29"/>
          <p:cNvSpPr/>
          <p:nvPr/>
        </p:nvSpPr>
        <p:spPr>
          <a:xfrm>
            <a:off x="6638544" y="2327148"/>
            <a:ext cx="4791456" cy="548640"/>
          </a:xfrm>
          <a:prstGeom prst="rect">
            <a:avLst/>
          </a:prstGeom>
          <a:noFill/>
          <a:ln/>
        </p:spPr>
        <p:txBody>
          <a:bodyPr wrap="square" lIns="0" tIns="0" rIns="0" bIns="0" rtlCol="0" anchor="ctr"/>
          <a:lstStyle/>
          <a:p>
            <a:pPr marL="0" indent="0">
              <a:lnSpc>
                <a:spcPct val="105000"/>
              </a:lnSpc>
              <a:buNone/>
            </a:pPr>
            <a:r>
              <a:rPr lang="en-US" sz="1150" dirty="0">
                <a:solidFill>
                  <a:srgbClr val="151927"/>
                </a:solidFill>
                <a:latin typeface="Calibri" pitchFamily="34" charset="0"/>
                <a:ea typeface="Calibri" pitchFamily="34" charset="-122"/>
                <a:cs typeface="Calibri" pitchFamily="34" charset="-120"/>
              </a:rPr>
              <a:t>Create the organization's project models</a:t>
            </a:r>
            <a:endParaRPr lang="en-US" sz="1150" dirty="0"/>
          </a:p>
        </p:txBody>
      </p:sp>
      <p:sp>
        <p:nvSpPr>
          <p:cNvPr id="32" name="Shape 30"/>
          <p:cNvSpPr/>
          <p:nvPr/>
        </p:nvSpPr>
        <p:spPr>
          <a:xfrm>
            <a:off x="6364224" y="2875788"/>
            <a:ext cx="0" cy="178308"/>
          </a:xfrm>
          <a:prstGeom prst="line">
            <a:avLst/>
          </a:prstGeom>
          <a:noFill/>
          <a:ln w="15875">
            <a:solidFill>
              <a:srgbClr val="E5E9F1"/>
            </a:solidFill>
            <a:prstDash val="dash"/>
          </a:ln>
        </p:spPr>
        <p:txBody>
          <a:bodyPr/>
          <a:lstStyle/>
          <a:p>
            <a:endParaRPr lang="da-DK"/>
          </a:p>
        </p:txBody>
      </p:sp>
      <p:sp>
        <p:nvSpPr>
          <p:cNvPr id="33" name="Shape 31"/>
          <p:cNvSpPr/>
          <p:nvPr/>
        </p:nvSpPr>
        <p:spPr>
          <a:xfrm>
            <a:off x="6080760" y="3054096"/>
            <a:ext cx="5486400" cy="548640"/>
          </a:xfrm>
          <a:prstGeom prst="roundRect">
            <a:avLst>
              <a:gd name="adj" fmla="val 13333"/>
            </a:avLst>
          </a:prstGeom>
          <a:solidFill>
            <a:srgbClr val="FFFFFF"/>
          </a:solidFill>
          <a:ln w="12700">
            <a:solidFill>
              <a:srgbClr val="E5E9F1"/>
            </a:solidFill>
            <a:prstDash val="solid"/>
          </a:ln>
        </p:spPr>
        <p:txBody>
          <a:bodyPr/>
          <a:lstStyle/>
          <a:p>
            <a:endParaRPr lang="da-DK"/>
          </a:p>
        </p:txBody>
      </p:sp>
      <p:sp>
        <p:nvSpPr>
          <p:cNvPr id="34" name="Shape 32"/>
          <p:cNvSpPr/>
          <p:nvPr/>
        </p:nvSpPr>
        <p:spPr>
          <a:xfrm>
            <a:off x="6227064" y="3191256"/>
            <a:ext cx="274320" cy="274320"/>
          </a:xfrm>
          <a:prstGeom prst="ellipse">
            <a:avLst/>
          </a:prstGeom>
          <a:solidFill>
            <a:srgbClr val="0D1324"/>
          </a:solidFill>
          <a:ln/>
        </p:spPr>
        <p:txBody>
          <a:bodyPr/>
          <a:lstStyle/>
          <a:p>
            <a:endParaRPr lang="da-DK"/>
          </a:p>
        </p:txBody>
      </p:sp>
      <p:sp>
        <p:nvSpPr>
          <p:cNvPr id="35" name="Text 33"/>
          <p:cNvSpPr/>
          <p:nvPr/>
        </p:nvSpPr>
        <p:spPr>
          <a:xfrm>
            <a:off x="6227064" y="3191256"/>
            <a:ext cx="274320" cy="274320"/>
          </a:xfrm>
          <a:prstGeom prst="rect">
            <a:avLst/>
          </a:prstGeom>
          <a:noFill/>
          <a:ln/>
        </p:spPr>
        <p:txBody>
          <a:bodyPr wrap="square" lIns="0" tIns="0" rIns="0" bIns="0" rtlCol="0" anchor="ctr"/>
          <a:lstStyle/>
          <a:p>
            <a:pPr marL="0" indent="0" algn="ctr">
              <a:buNone/>
            </a:pPr>
            <a:r>
              <a:rPr lang="en-US" sz="950" b="1" dirty="0">
                <a:solidFill>
                  <a:srgbClr val="A8ED00"/>
                </a:solidFill>
                <a:latin typeface="Calibri" pitchFamily="34" charset="0"/>
                <a:ea typeface="Calibri" pitchFamily="34" charset="-122"/>
                <a:cs typeface="Calibri" pitchFamily="34" charset="-120"/>
              </a:rPr>
              <a:t>03</a:t>
            </a:r>
            <a:endParaRPr lang="en-US" sz="950" dirty="0"/>
          </a:p>
        </p:txBody>
      </p:sp>
      <p:sp>
        <p:nvSpPr>
          <p:cNvPr id="36" name="Text 34"/>
          <p:cNvSpPr/>
          <p:nvPr/>
        </p:nvSpPr>
        <p:spPr>
          <a:xfrm>
            <a:off x="6638544" y="3054096"/>
            <a:ext cx="4791456" cy="548640"/>
          </a:xfrm>
          <a:prstGeom prst="rect">
            <a:avLst/>
          </a:prstGeom>
          <a:noFill/>
          <a:ln/>
        </p:spPr>
        <p:txBody>
          <a:bodyPr wrap="square" lIns="0" tIns="0" rIns="0" bIns="0" rtlCol="0" anchor="ctr"/>
          <a:lstStyle/>
          <a:p>
            <a:pPr marL="0" indent="0">
              <a:lnSpc>
                <a:spcPct val="105000"/>
              </a:lnSpc>
              <a:buNone/>
            </a:pPr>
            <a:r>
              <a:rPr lang="en-US" sz="1150" dirty="0">
                <a:solidFill>
                  <a:srgbClr val="151927"/>
                </a:solidFill>
                <a:latin typeface="Calibri" pitchFamily="34" charset="0"/>
                <a:ea typeface="Calibri" pitchFamily="34" charset="-122"/>
                <a:cs typeface="Calibri" pitchFamily="34" charset="-120"/>
              </a:rPr>
              <a:t>Define and import resources</a:t>
            </a:r>
            <a:endParaRPr lang="en-US" sz="1150" dirty="0"/>
          </a:p>
        </p:txBody>
      </p:sp>
      <p:sp>
        <p:nvSpPr>
          <p:cNvPr id="37" name="Shape 35"/>
          <p:cNvSpPr/>
          <p:nvPr/>
        </p:nvSpPr>
        <p:spPr>
          <a:xfrm>
            <a:off x="6364224" y="3602736"/>
            <a:ext cx="0" cy="178308"/>
          </a:xfrm>
          <a:prstGeom prst="line">
            <a:avLst/>
          </a:prstGeom>
          <a:noFill/>
          <a:ln w="15875">
            <a:solidFill>
              <a:srgbClr val="E5E9F1"/>
            </a:solidFill>
            <a:prstDash val="dash"/>
          </a:ln>
        </p:spPr>
        <p:txBody>
          <a:bodyPr/>
          <a:lstStyle/>
          <a:p>
            <a:endParaRPr lang="da-DK"/>
          </a:p>
        </p:txBody>
      </p:sp>
      <p:sp>
        <p:nvSpPr>
          <p:cNvPr id="38" name="Shape 36"/>
          <p:cNvSpPr/>
          <p:nvPr/>
        </p:nvSpPr>
        <p:spPr>
          <a:xfrm>
            <a:off x="6080760" y="3781044"/>
            <a:ext cx="5486400" cy="548640"/>
          </a:xfrm>
          <a:prstGeom prst="roundRect">
            <a:avLst>
              <a:gd name="adj" fmla="val 13333"/>
            </a:avLst>
          </a:prstGeom>
          <a:solidFill>
            <a:srgbClr val="FFFFFF"/>
          </a:solidFill>
          <a:ln w="12700">
            <a:solidFill>
              <a:srgbClr val="E5E9F1"/>
            </a:solidFill>
            <a:prstDash val="solid"/>
          </a:ln>
        </p:spPr>
        <p:txBody>
          <a:bodyPr/>
          <a:lstStyle/>
          <a:p>
            <a:endParaRPr lang="da-DK"/>
          </a:p>
        </p:txBody>
      </p:sp>
      <p:sp>
        <p:nvSpPr>
          <p:cNvPr id="39" name="Shape 37"/>
          <p:cNvSpPr/>
          <p:nvPr/>
        </p:nvSpPr>
        <p:spPr>
          <a:xfrm>
            <a:off x="6227064" y="3918204"/>
            <a:ext cx="274320" cy="274320"/>
          </a:xfrm>
          <a:prstGeom prst="ellipse">
            <a:avLst/>
          </a:prstGeom>
          <a:solidFill>
            <a:srgbClr val="0D1324"/>
          </a:solidFill>
          <a:ln/>
        </p:spPr>
        <p:txBody>
          <a:bodyPr/>
          <a:lstStyle/>
          <a:p>
            <a:endParaRPr lang="da-DK"/>
          </a:p>
        </p:txBody>
      </p:sp>
      <p:sp>
        <p:nvSpPr>
          <p:cNvPr id="40" name="Text 38"/>
          <p:cNvSpPr/>
          <p:nvPr/>
        </p:nvSpPr>
        <p:spPr>
          <a:xfrm>
            <a:off x="6227064" y="3918204"/>
            <a:ext cx="274320" cy="274320"/>
          </a:xfrm>
          <a:prstGeom prst="rect">
            <a:avLst/>
          </a:prstGeom>
          <a:noFill/>
          <a:ln/>
        </p:spPr>
        <p:txBody>
          <a:bodyPr wrap="square" lIns="0" tIns="0" rIns="0" bIns="0" rtlCol="0" anchor="ctr"/>
          <a:lstStyle/>
          <a:p>
            <a:pPr marL="0" indent="0" algn="ctr">
              <a:buNone/>
            </a:pPr>
            <a:r>
              <a:rPr lang="en-US" sz="950" b="1" dirty="0">
                <a:solidFill>
                  <a:srgbClr val="A8ED00"/>
                </a:solidFill>
                <a:latin typeface="Calibri" pitchFamily="34" charset="0"/>
                <a:ea typeface="Calibri" pitchFamily="34" charset="-122"/>
                <a:cs typeface="Calibri" pitchFamily="34" charset="-120"/>
              </a:rPr>
              <a:t>04</a:t>
            </a:r>
            <a:endParaRPr lang="en-US" sz="950" dirty="0"/>
          </a:p>
        </p:txBody>
      </p:sp>
      <p:sp>
        <p:nvSpPr>
          <p:cNvPr id="41" name="Text 39"/>
          <p:cNvSpPr/>
          <p:nvPr/>
        </p:nvSpPr>
        <p:spPr>
          <a:xfrm>
            <a:off x="6638544" y="3781044"/>
            <a:ext cx="4791456" cy="548640"/>
          </a:xfrm>
          <a:prstGeom prst="rect">
            <a:avLst/>
          </a:prstGeom>
          <a:noFill/>
          <a:ln/>
        </p:spPr>
        <p:txBody>
          <a:bodyPr wrap="square" lIns="0" tIns="0" rIns="0" bIns="0" rtlCol="0" anchor="ctr"/>
          <a:lstStyle/>
          <a:p>
            <a:pPr marL="0" indent="0">
              <a:lnSpc>
                <a:spcPct val="105000"/>
              </a:lnSpc>
              <a:buNone/>
            </a:pPr>
            <a:r>
              <a:rPr lang="en-US" sz="1150" dirty="0">
                <a:solidFill>
                  <a:srgbClr val="151927"/>
                </a:solidFill>
                <a:latin typeface="Calibri" pitchFamily="34" charset="0"/>
                <a:ea typeface="Calibri" pitchFamily="34" charset="-122"/>
                <a:cs typeface="Calibri" pitchFamily="34" charset="-120"/>
              </a:rPr>
              <a:t>Create Project Managers and Portfolio Managers</a:t>
            </a:r>
            <a:endParaRPr lang="en-US" sz="1150" dirty="0"/>
          </a:p>
        </p:txBody>
      </p:sp>
      <p:sp>
        <p:nvSpPr>
          <p:cNvPr id="42" name="Shape 40"/>
          <p:cNvSpPr/>
          <p:nvPr/>
        </p:nvSpPr>
        <p:spPr>
          <a:xfrm>
            <a:off x="6364224" y="4329684"/>
            <a:ext cx="0" cy="178308"/>
          </a:xfrm>
          <a:prstGeom prst="line">
            <a:avLst/>
          </a:prstGeom>
          <a:noFill/>
          <a:ln w="15875">
            <a:solidFill>
              <a:srgbClr val="E5E9F1"/>
            </a:solidFill>
            <a:prstDash val="dash"/>
          </a:ln>
        </p:spPr>
        <p:txBody>
          <a:bodyPr/>
          <a:lstStyle/>
          <a:p>
            <a:endParaRPr lang="da-DK"/>
          </a:p>
        </p:txBody>
      </p:sp>
      <p:sp>
        <p:nvSpPr>
          <p:cNvPr id="43" name="Shape 41"/>
          <p:cNvSpPr/>
          <p:nvPr/>
        </p:nvSpPr>
        <p:spPr>
          <a:xfrm>
            <a:off x="6080760" y="4507992"/>
            <a:ext cx="5486400" cy="548640"/>
          </a:xfrm>
          <a:prstGeom prst="roundRect">
            <a:avLst>
              <a:gd name="adj" fmla="val 13333"/>
            </a:avLst>
          </a:prstGeom>
          <a:solidFill>
            <a:srgbClr val="FFFFFF"/>
          </a:solidFill>
          <a:ln w="12700">
            <a:solidFill>
              <a:srgbClr val="E5E9F1"/>
            </a:solidFill>
            <a:prstDash val="solid"/>
          </a:ln>
        </p:spPr>
        <p:txBody>
          <a:bodyPr/>
          <a:lstStyle/>
          <a:p>
            <a:endParaRPr lang="da-DK"/>
          </a:p>
        </p:txBody>
      </p:sp>
      <p:sp>
        <p:nvSpPr>
          <p:cNvPr id="44" name="Shape 42"/>
          <p:cNvSpPr/>
          <p:nvPr/>
        </p:nvSpPr>
        <p:spPr>
          <a:xfrm>
            <a:off x="6227064" y="4645152"/>
            <a:ext cx="274320" cy="274320"/>
          </a:xfrm>
          <a:prstGeom prst="ellipse">
            <a:avLst/>
          </a:prstGeom>
          <a:solidFill>
            <a:srgbClr val="0D1324"/>
          </a:solidFill>
          <a:ln/>
        </p:spPr>
        <p:txBody>
          <a:bodyPr/>
          <a:lstStyle/>
          <a:p>
            <a:endParaRPr lang="da-DK"/>
          </a:p>
        </p:txBody>
      </p:sp>
      <p:sp>
        <p:nvSpPr>
          <p:cNvPr id="45" name="Text 43"/>
          <p:cNvSpPr/>
          <p:nvPr/>
        </p:nvSpPr>
        <p:spPr>
          <a:xfrm>
            <a:off x="6227064" y="4645152"/>
            <a:ext cx="274320" cy="274320"/>
          </a:xfrm>
          <a:prstGeom prst="rect">
            <a:avLst/>
          </a:prstGeom>
          <a:noFill/>
          <a:ln/>
        </p:spPr>
        <p:txBody>
          <a:bodyPr wrap="square" lIns="0" tIns="0" rIns="0" bIns="0" rtlCol="0" anchor="ctr"/>
          <a:lstStyle/>
          <a:p>
            <a:pPr marL="0" indent="0" algn="ctr">
              <a:buNone/>
            </a:pPr>
            <a:r>
              <a:rPr lang="en-US" sz="950" b="1" dirty="0">
                <a:solidFill>
                  <a:srgbClr val="A8ED00"/>
                </a:solidFill>
                <a:latin typeface="Calibri" pitchFamily="34" charset="0"/>
                <a:ea typeface="Calibri" pitchFamily="34" charset="-122"/>
                <a:cs typeface="Calibri" pitchFamily="34" charset="-120"/>
              </a:rPr>
              <a:t>05</a:t>
            </a:r>
            <a:endParaRPr lang="en-US" sz="950" dirty="0"/>
          </a:p>
        </p:txBody>
      </p:sp>
      <p:sp>
        <p:nvSpPr>
          <p:cNvPr id="46" name="Text 44"/>
          <p:cNvSpPr/>
          <p:nvPr/>
        </p:nvSpPr>
        <p:spPr>
          <a:xfrm>
            <a:off x="6638544" y="4507992"/>
            <a:ext cx="4791456" cy="548640"/>
          </a:xfrm>
          <a:prstGeom prst="rect">
            <a:avLst/>
          </a:prstGeom>
          <a:noFill/>
          <a:ln/>
        </p:spPr>
        <p:txBody>
          <a:bodyPr wrap="square" lIns="0" tIns="0" rIns="0" bIns="0" rtlCol="0" anchor="ctr"/>
          <a:lstStyle/>
          <a:p>
            <a:pPr marL="0" indent="0">
              <a:lnSpc>
                <a:spcPct val="105000"/>
              </a:lnSpc>
              <a:buNone/>
            </a:pPr>
            <a:r>
              <a:rPr lang="en-US" sz="1150" dirty="0">
                <a:solidFill>
                  <a:srgbClr val="151927"/>
                </a:solidFill>
                <a:latin typeface="Calibri" pitchFamily="34" charset="0"/>
                <a:ea typeface="Calibri" pitchFamily="34" charset="-122"/>
                <a:cs typeface="Calibri" pitchFamily="34" charset="-120"/>
              </a:rPr>
              <a:t>Create and assign the first project</a:t>
            </a:r>
            <a:endParaRPr lang="en-US" sz="1150" dirty="0"/>
          </a:p>
        </p:txBody>
      </p:sp>
      <p:sp>
        <p:nvSpPr>
          <p:cNvPr id="47" name="Shape 45"/>
          <p:cNvSpPr/>
          <p:nvPr/>
        </p:nvSpPr>
        <p:spPr>
          <a:xfrm>
            <a:off x="6364224" y="5056632"/>
            <a:ext cx="0" cy="178308"/>
          </a:xfrm>
          <a:prstGeom prst="line">
            <a:avLst/>
          </a:prstGeom>
          <a:noFill/>
          <a:ln w="15875">
            <a:solidFill>
              <a:srgbClr val="E5E9F1"/>
            </a:solidFill>
            <a:prstDash val="dash"/>
          </a:ln>
        </p:spPr>
        <p:txBody>
          <a:bodyPr/>
          <a:lstStyle/>
          <a:p>
            <a:endParaRPr lang="da-DK"/>
          </a:p>
        </p:txBody>
      </p:sp>
      <p:sp>
        <p:nvSpPr>
          <p:cNvPr id="48" name="Shape 46"/>
          <p:cNvSpPr/>
          <p:nvPr/>
        </p:nvSpPr>
        <p:spPr>
          <a:xfrm>
            <a:off x="6080760" y="5234940"/>
            <a:ext cx="5486400" cy="548640"/>
          </a:xfrm>
          <a:prstGeom prst="roundRect">
            <a:avLst>
              <a:gd name="adj" fmla="val 13333"/>
            </a:avLst>
          </a:prstGeom>
          <a:solidFill>
            <a:srgbClr val="FFFFFF"/>
          </a:solidFill>
          <a:ln w="12700">
            <a:solidFill>
              <a:srgbClr val="E5E9F1"/>
            </a:solidFill>
            <a:prstDash val="solid"/>
          </a:ln>
        </p:spPr>
        <p:txBody>
          <a:bodyPr/>
          <a:lstStyle/>
          <a:p>
            <a:endParaRPr lang="da-DK"/>
          </a:p>
        </p:txBody>
      </p:sp>
      <p:sp>
        <p:nvSpPr>
          <p:cNvPr id="49" name="Shape 47"/>
          <p:cNvSpPr/>
          <p:nvPr/>
        </p:nvSpPr>
        <p:spPr>
          <a:xfrm>
            <a:off x="6227064" y="5372100"/>
            <a:ext cx="274320" cy="274320"/>
          </a:xfrm>
          <a:prstGeom prst="ellipse">
            <a:avLst/>
          </a:prstGeom>
          <a:solidFill>
            <a:srgbClr val="0D1324"/>
          </a:solidFill>
          <a:ln/>
        </p:spPr>
        <p:txBody>
          <a:bodyPr/>
          <a:lstStyle/>
          <a:p>
            <a:endParaRPr lang="da-DK"/>
          </a:p>
        </p:txBody>
      </p:sp>
      <p:sp>
        <p:nvSpPr>
          <p:cNvPr id="50" name="Text 48"/>
          <p:cNvSpPr/>
          <p:nvPr/>
        </p:nvSpPr>
        <p:spPr>
          <a:xfrm>
            <a:off x="6227064" y="5372100"/>
            <a:ext cx="274320" cy="274320"/>
          </a:xfrm>
          <a:prstGeom prst="rect">
            <a:avLst/>
          </a:prstGeom>
          <a:noFill/>
          <a:ln/>
        </p:spPr>
        <p:txBody>
          <a:bodyPr wrap="square" lIns="0" tIns="0" rIns="0" bIns="0" rtlCol="0" anchor="ctr"/>
          <a:lstStyle/>
          <a:p>
            <a:pPr marL="0" indent="0" algn="ctr">
              <a:buNone/>
            </a:pPr>
            <a:r>
              <a:rPr lang="en-US" sz="950" b="1" dirty="0">
                <a:solidFill>
                  <a:srgbClr val="A8ED00"/>
                </a:solidFill>
                <a:latin typeface="Calibri" pitchFamily="34" charset="0"/>
                <a:ea typeface="Calibri" pitchFamily="34" charset="-122"/>
                <a:cs typeface="Calibri" pitchFamily="34" charset="-120"/>
              </a:rPr>
              <a:t>06</a:t>
            </a:r>
            <a:endParaRPr lang="en-US" sz="950" dirty="0"/>
          </a:p>
        </p:txBody>
      </p:sp>
      <p:sp>
        <p:nvSpPr>
          <p:cNvPr id="51" name="Text 49"/>
          <p:cNvSpPr/>
          <p:nvPr/>
        </p:nvSpPr>
        <p:spPr>
          <a:xfrm>
            <a:off x="6638544" y="5234940"/>
            <a:ext cx="4791456" cy="548640"/>
          </a:xfrm>
          <a:prstGeom prst="rect">
            <a:avLst/>
          </a:prstGeom>
          <a:noFill/>
          <a:ln/>
        </p:spPr>
        <p:txBody>
          <a:bodyPr wrap="square" lIns="0" tIns="0" rIns="0" bIns="0" rtlCol="0" anchor="ctr"/>
          <a:lstStyle/>
          <a:p>
            <a:pPr marL="0" indent="0">
              <a:lnSpc>
                <a:spcPct val="105000"/>
              </a:lnSpc>
              <a:buNone/>
            </a:pPr>
            <a:r>
              <a:rPr lang="en-US" sz="1150" dirty="0">
                <a:solidFill>
                  <a:srgbClr val="151927"/>
                </a:solidFill>
                <a:latin typeface="Calibri" pitchFamily="34" charset="0"/>
                <a:ea typeface="Calibri" pitchFamily="34" charset="-122"/>
                <a:cs typeface="Calibri" pitchFamily="34" charset="-120"/>
              </a:rPr>
              <a:t>Create and assign the first portfolio</a:t>
            </a:r>
            <a:endParaRPr lang="en-US" sz="1150" dirty="0"/>
          </a:p>
        </p:txBody>
      </p:sp>
      <p:sp>
        <p:nvSpPr>
          <p:cNvPr id="52" name="Text 50"/>
          <p:cNvSpPr/>
          <p:nvPr/>
        </p:nvSpPr>
        <p:spPr>
          <a:xfrm>
            <a:off x="640080" y="6537960"/>
            <a:ext cx="5486400" cy="256032"/>
          </a:xfrm>
          <a:prstGeom prst="rect">
            <a:avLst/>
          </a:prstGeom>
          <a:noFill/>
          <a:ln/>
        </p:spPr>
        <p:txBody>
          <a:bodyPr wrap="square" lIns="0" tIns="0" rIns="0" bIns="0" rtlCol="0" anchor="ctr"/>
          <a:lstStyle/>
          <a:p>
            <a:pPr marL="0" indent="0">
              <a:buNone/>
            </a:pPr>
            <a:r>
              <a:rPr lang="en-US" sz="850" dirty="0">
                <a:solidFill>
                  <a:srgbClr val="667085"/>
                </a:solidFill>
                <a:latin typeface="Calibri" pitchFamily="34" charset="0"/>
                <a:ea typeface="Calibri" pitchFamily="34" charset="-122"/>
                <a:cs typeface="Calibri" pitchFamily="34" charset="-120"/>
              </a:rPr>
              <a:t>Get started — Overview</a:t>
            </a:r>
            <a:endParaRPr lang="en-US" sz="850" dirty="0"/>
          </a:p>
        </p:txBody>
      </p:sp>
      <p:sp>
        <p:nvSpPr>
          <p:cNvPr id="53" name="Text 51"/>
          <p:cNvSpPr/>
          <p:nvPr/>
        </p:nvSpPr>
        <p:spPr>
          <a:xfrm>
            <a:off x="10607040" y="6537960"/>
            <a:ext cx="914400" cy="256032"/>
          </a:xfrm>
          <a:prstGeom prst="rect">
            <a:avLst/>
          </a:prstGeom>
          <a:noFill/>
          <a:ln/>
        </p:spPr>
        <p:txBody>
          <a:bodyPr wrap="square" lIns="0" tIns="0" rIns="0" bIns="0" rtlCol="0" anchor="ctr"/>
          <a:lstStyle/>
          <a:p>
            <a:pPr marL="0" indent="0" algn="r">
              <a:buNone/>
            </a:pPr>
            <a:r>
              <a:rPr lang="en-US" sz="850" b="1" dirty="0">
                <a:solidFill>
                  <a:srgbClr val="667085"/>
                </a:solidFill>
                <a:latin typeface="Calibri" pitchFamily="34" charset="0"/>
                <a:ea typeface="Calibri" pitchFamily="34" charset="-122"/>
                <a:cs typeface="Calibri" pitchFamily="34" charset="-120"/>
              </a:rPr>
              <a:t>1PM</a:t>
            </a:r>
            <a:endParaRPr lang="en-US" sz="850" dirty="0"/>
          </a:p>
        </p:txBody>
      </p:sp>
      <p:sp>
        <p:nvSpPr>
          <p:cNvPr id="54" name="Text 52"/>
          <p:cNvSpPr/>
          <p:nvPr/>
        </p:nvSpPr>
        <p:spPr>
          <a:xfrm>
            <a:off x="11475720" y="6537960"/>
            <a:ext cx="548640" cy="256032"/>
          </a:xfrm>
          <a:prstGeom prst="rect">
            <a:avLst/>
          </a:prstGeom>
          <a:noFill/>
          <a:ln/>
        </p:spPr>
        <p:txBody>
          <a:bodyPr wrap="square" lIns="0" tIns="0" rIns="0" bIns="0" rtlCol="0" anchor="ctr"/>
          <a:lstStyle/>
          <a:p>
            <a:pPr marL="0" indent="0" algn="r">
              <a:buNone/>
            </a:pPr>
            <a:r>
              <a:rPr lang="en-US" sz="850" dirty="0">
                <a:solidFill>
                  <a:srgbClr val="667085"/>
                </a:solidFill>
                <a:latin typeface="Calibri" pitchFamily="34" charset="0"/>
                <a:ea typeface="Calibri" pitchFamily="34" charset="-122"/>
                <a:cs typeface="Calibri" pitchFamily="34" charset="-120"/>
              </a:rPr>
              <a:t>17</a:t>
            </a:r>
            <a:endParaRPr lang="en-US" sz="850" dirty="0"/>
          </a:p>
        </p:txBody>
      </p:sp>
      <p:sp>
        <p:nvSpPr>
          <p:cNvPr id="47" name="Shape 45"/>
          <p:cNvSpPr/>
          <p:nvPr/>
        </p:nvSpPr>
        <p:spPr>
          <a:xfrm>
            <a:off x="6364224" y="5783580"/>
            <a:ext cx="0" cy="178308"/>
          </a:xfrm>
          <a:prstGeom prst="line">
            <a:avLst/>
          </a:prstGeom>
          <a:noFill/>
          <a:ln w="15875">
            <a:solidFill>
              <a:srgbClr val="E5E9F1"/>
            </a:solidFill>
            <a:prstDash val="dash"/>
          </a:ln>
        </p:spPr>
        <p:txBody>
          <a:bodyPr/>
          <a:lstStyle/>
          <a:p>
            <a:endParaRPr lang="da-DK"/>
          </a:p>
        </p:txBody>
      </p:sp>
      <p:sp>
        <p:nvSpPr>
          <p:cNvPr id="48" name="Shape 46"/>
          <p:cNvSpPr/>
          <p:nvPr/>
        </p:nvSpPr>
        <p:spPr>
          <a:xfrm>
            <a:off x="6080760" y="5961888"/>
            <a:ext cx="5486400" cy="548640"/>
          </a:xfrm>
          <a:prstGeom prst="roundRect">
            <a:avLst>
              <a:gd name="adj" fmla="val 13333"/>
            </a:avLst>
          </a:prstGeom>
          <a:solidFill>
            <a:srgbClr val="FFFFFF"/>
          </a:solidFill>
          <a:ln w="12700">
            <a:solidFill>
              <a:srgbClr val="E5E9F1"/>
            </a:solidFill>
            <a:prstDash val="solid"/>
          </a:ln>
        </p:spPr>
        <p:txBody>
          <a:bodyPr/>
          <a:lstStyle/>
          <a:p>
            <a:endParaRPr lang="da-DK"/>
          </a:p>
        </p:txBody>
      </p:sp>
      <p:sp>
        <p:nvSpPr>
          <p:cNvPr id="49" name="Shape 47"/>
          <p:cNvSpPr/>
          <p:nvPr/>
        </p:nvSpPr>
        <p:spPr>
          <a:xfrm>
            <a:off x="6227064" y="6099048"/>
            <a:ext cx="274320" cy="274320"/>
          </a:xfrm>
          <a:prstGeom prst="ellipse">
            <a:avLst/>
          </a:prstGeom>
          <a:solidFill>
            <a:srgbClr val="0D1324"/>
          </a:solidFill>
          <a:ln/>
        </p:spPr>
        <p:txBody>
          <a:bodyPr/>
          <a:lstStyle/>
          <a:p>
            <a:endParaRPr lang="da-DK"/>
          </a:p>
        </p:txBody>
      </p:sp>
      <p:sp>
        <p:nvSpPr>
          <p:cNvPr id="50" name="Text 48"/>
          <p:cNvSpPr/>
          <p:nvPr/>
        </p:nvSpPr>
        <p:spPr>
          <a:xfrm>
            <a:off x="6227064" y="6099048"/>
            <a:ext cx="274320" cy="274320"/>
          </a:xfrm>
          <a:prstGeom prst="rect">
            <a:avLst/>
          </a:prstGeom>
          <a:noFill/>
          <a:ln/>
        </p:spPr>
        <p:txBody>
          <a:bodyPr wrap="square" lIns="0" tIns="0" rIns="0" bIns="0" rtlCol="0" anchor="ctr"/>
          <a:lstStyle/>
          <a:p>
            <a:pPr marL="0" indent="0" algn="ctr">
              <a:buNone/>
            </a:pPr>
            <a:r>
              <a:rPr lang="en-US" sz="950" b="1" dirty="0">
                <a:solidFill>
                  <a:srgbClr val="A8ED00"/>
                </a:solidFill>
                <a:latin typeface="Calibri" pitchFamily="34" charset="0"/>
                <a:ea typeface="Calibri" pitchFamily="34" charset="-122"/>
                <a:cs typeface="Calibri" pitchFamily="34" charset="-120"/>
              </a:rPr>
              <a:t>07</a:t>
            </a:r>
            <a:endParaRPr lang="en-US" sz="950" dirty="0"/>
          </a:p>
        </p:txBody>
      </p:sp>
      <p:sp>
        <p:nvSpPr>
          <p:cNvPr id="51" name="Text 49"/>
          <p:cNvSpPr/>
          <p:nvPr/>
        </p:nvSpPr>
        <p:spPr>
          <a:xfrm>
            <a:off x="6638544" y="5961888"/>
            <a:ext cx="4791456" cy="548640"/>
          </a:xfrm>
          <a:prstGeom prst="rect">
            <a:avLst/>
          </a:prstGeom>
          <a:noFill/>
          <a:ln/>
        </p:spPr>
        <p:txBody>
          <a:bodyPr wrap="square" lIns="0" tIns="0" rIns="0" bIns="0" rtlCol="0" anchor="ctr"/>
          <a:lstStyle/>
          <a:p>
            <a:pPr marL="0" indent="0">
              <a:lnSpc>
                <a:spcPct val="105000"/>
              </a:lnSpc>
              <a:buNone/>
            </a:pPr>
            <a:r>
              <a:rPr lang="en-US" sz="1150" dirty="0">
                <a:solidFill>
                  <a:srgbClr val="151927"/>
                </a:solidFill>
                <a:latin typeface="Calibri" pitchFamily="34" charset="0"/>
                <a:ea typeface="Calibri" pitchFamily="34" charset="-122"/>
                <a:cs typeface="Calibri" pitchFamily="34" charset="-120"/>
              </a:rPr>
              <a:t>Add project participants</a:t>
            </a:r>
            <a:endParaRPr lang="en-US" sz="1150" dirty="0"/>
          </a:p>
        </p:txBody>
      </p:sp>
      <p:sp>
        <p:nvSpPr>
          <p:cNvPr id="55" name="Rounded Rectangle 54"/>
          <p:cNvSpPr/>
          <p:nvPr/>
        </p:nvSpPr>
        <p:spPr>
          <a:xfrm>
            <a:off x="11603736" y="370332"/>
            <a:ext cx="201168" cy="100584"/>
          </a:xfrm>
          <a:prstGeom prst="roundRect">
            <a:avLst/>
          </a:prstGeom>
          <a:solidFill>
            <a:srgbClr val="E5E9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6F8FB"/>
        </a:solidFill>
        <a:effectLst/>
      </p:bgPr>
    </p:bg>
    <p:spTree>
      <p:nvGrpSpPr>
        <p:cNvPr id="1" name=""/>
        <p:cNvGrpSpPr/>
        <p:nvPr/>
      </p:nvGrpSpPr>
      <p:grpSpPr>
        <a:xfrm>
          <a:off x="0" y="0"/>
          <a:ext cx="0" cy="0"/>
          <a:chOff x="0" y="0"/>
          <a:chExt cx="0" cy="0"/>
        </a:xfrm>
      </p:grpSpPr>
      <p:sp>
        <p:nvSpPr>
          <p:cNvPr id="2" name="Text 0"/>
          <p:cNvSpPr/>
          <p:nvPr/>
        </p:nvSpPr>
        <p:spPr>
          <a:xfrm>
            <a:off x="640080" y="292608"/>
            <a:ext cx="8229600" cy="256032"/>
          </a:xfrm>
          <a:prstGeom prst="rect">
            <a:avLst/>
          </a:prstGeom>
          <a:noFill/>
          <a:ln/>
        </p:spPr>
        <p:txBody>
          <a:bodyPr wrap="square" lIns="0" tIns="0" rIns="0" bIns="0" rtlCol="0" anchor="ctr"/>
          <a:lstStyle/>
          <a:p>
            <a:pPr marL="0" indent="0">
              <a:buNone/>
            </a:pPr>
            <a:r>
              <a:rPr lang="en-US" sz="900" kern="0" spc="40" dirty="0">
                <a:solidFill>
                  <a:srgbClr val="AAB2C2"/>
                </a:solidFill>
                <a:latin typeface="Calibri" pitchFamily="34" charset="0"/>
                <a:ea typeface="Calibri" pitchFamily="34" charset="-122"/>
                <a:cs typeface="Calibri" pitchFamily="34" charset="-120"/>
              </a:rPr>
              <a:t>1 · Introduction</a:t>
            </a:r>
            <a:r>
              <a:rPr lang="en-US" sz="900" dirty="0">
                <a:solidFill>
                  <a:srgbClr val="000000"/>
                </a:solidFill>
              </a:rPr>
              <a:t>    </a:t>
            </a:r>
            <a:r>
              <a:rPr lang="en-US" sz="900" kern="0" spc="40" dirty="0">
                <a:solidFill>
                  <a:srgbClr val="AAB2C2"/>
                </a:solidFill>
                <a:latin typeface="Calibri" pitchFamily="34" charset="0"/>
                <a:ea typeface="Calibri" pitchFamily="34" charset="-122"/>
                <a:cs typeface="Calibri" pitchFamily="34" charset="-120"/>
              </a:rPr>
              <a:t>2 · Why 1PM</a:t>
            </a:r>
            <a:r>
              <a:rPr lang="en-US" sz="900" dirty="0">
                <a:solidFill>
                  <a:srgbClr val="000000"/>
                </a:solidFill>
              </a:rPr>
              <a:t>    </a:t>
            </a:r>
            <a:r>
              <a:rPr lang="en-US" sz="900" kern="0" spc="40" dirty="0">
                <a:solidFill>
                  <a:srgbClr val="AAB2C2"/>
                </a:solidFill>
                <a:latin typeface="Calibri" pitchFamily="34" charset="0"/>
                <a:ea typeface="Calibri" pitchFamily="34" charset="-122"/>
                <a:cs typeface="Calibri" pitchFamily="34" charset="-120"/>
              </a:rPr>
              <a:t>3 · Product tour</a:t>
            </a:r>
            <a:r>
              <a:rPr lang="en-US" sz="900" dirty="0">
                <a:solidFill>
                  <a:srgbClr val="000000"/>
                </a:solidFill>
              </a:rPr>
              <a:t>    </a:t>
            </a:r>
            <a:r>
              <a:rPr lang="en-US" sz="900" b="1" kern="0" spc="40" dirty="0">
                <a:solidFill>
                  <a:srgbClr val="6B8F00"/>
                </a:solidFill>
                <a:latin typeface="Calibri" pitchFamily="34" charset="0"/>
                <a:ea typeface="Calibri" pitchFamily="34" charset="-122"/>
                <a:cs typeface="Calibri" pitchFamily="34" charset="-120"/>
              </a:rPr>
              <a:t>4 · Get started</a:t>
            </a:r>
            <a:endParaRPr lang="en-US" sz="900" dirty="0"/>
          </a:p>
        </p:txBody>
      </p:sp>
      <p:sp>
        <p:nvSpPr>
          <p:cNvPr id="3" name="Shape 1"/>
          <p:cNvSpPr/>
          <p:nvPr/>
        </p:nvSpPr>
        <p:spPr>
          <a:xfrm>
            <a:off x="640080" y="603504"/>
            <a:ext cx="10927080" cy="0"/>
          </a:xfrm>
          <a:prstGeom prst="line">
            <a:avLst/>
          </a:prstGeom>
          <a:noFill/>
          <a:ln w="9525">
            <a:solidFill>
              <a:srgbClr val="E5E9F1"/>
            </a:solidFill>
            <a:prstDash val="solid"/>
          </a:ln>
        </p:spPr>
        <p:txBody>
          <a:bodyPr/>
          <a:lstStyle/>
          <a:p>
            <a:endParaRPr lang="da-DK"/>
          </a:p>
        </p:txBody>
      </p:sp>
      <p:sp>
        <p:nvSpPr>
          <p:cNvPr id="4" name="Shape 2"/>
          <p:cNvSpPr/>
          <p:nvPr/>
        </p:nvSpPr>
        <p:spPr>
          <a:xfrm>
            <a:off x="9555480" y="370332"/>
            <a:ext cx="201168" cy="100584"/>
          </a:xfrm>
          <a:prstGeom prst="roundRect">
            <a:avLst>
              <a:gd name="adj" fmla="val 27273"/>
            </a:avLst>
          </a:prstGeom>
          <a:solidFill>
            <a:srgbClr val="6B8F00"/>
          </a:solidFill>
          <a:ln>
            <a:noFill/>
          </a:ln>
        </p:spPr>
        <p:txBody>
          <a:bodyPr/>
          <a:lstStyle/>
          <a:p>
            <a:endParaRPr lang="da-DK"/>
          </a:p>
        </p:txBody>
      </p:sp>
      <p:sp>
        <p:nvSpPr>
          <p:cNvPr id="5" name="Shape 3"/>
          <p:cNvSpPr/>
          <p:nvPr/>
        </p:nvSpPr>
        <p:spPr>
          <a:xfrm>
            <a:off x="9811512" y="370332"/>
            <a:ext cx="201168" cy="100584"/>
          </a:xfrm>
          <a:prstGeom prst="roundRect">
            <a:avLst>
              <a:gd name="adj" fmla="val 27273"/>
            </a:avLst>
          </a:prstGeom>
          <a:solidFill>
            <a:srgbClr val="6B8F00"/>
          </a:solidFill>
          <a:ln>
            <a:noFill/>
          </a:ln>
        </p:spPr>
        <p:txBody>
          <a:bodyPr/>
          <a:lstStyle/>
          <a:p>
            <a:endParaRPr lang="da-DK"/>
          </a:p>
        </p:txBody>
      </p:sp>
      <p:sp>
        <p:nvSpPr>
          <p:cNvPr id="6" name="Shape 4"/>
          <p:cNvSpPr/>
          <p:nvPr/>
        </p:nvSpPr>
        <p:spPr>
          <a:xfrm>
            <a:off x="10067544" y="370332"/>
            <a:ext cx="201168" cy="100584"/>
          </a:xfrm>
          <a:prstGeom prst="roundRect">
            <a:avLst>
              <a:gd name="adj" fmla="val 27273"/>
            </a:avLst>
          </a:prstGeom>
          <a:solidFill>
            <a:srgbClr val="E5E9F1"/>
          </a:solidFill>
          <a:ln>
            <a:noFill/>
          </a:ln>
        </p:spPr>
        <p:txBody>
          <a:bodyPr/>
          <a:lstStyle/>
          <a:p>
            <a:endParaRPr lang="da-DK"/>
          </a:p>
        </p:txBody>
      </p:sp>
      <p:sp>
        <p:nvSpPr>
          <p:cNvPr id="7" name="Shape 5"/>
          <p:cNvSpPr/>
          <p:nvPr/>
        </p:nvSpPr>
        <p:spPr>
          <a:xfrm>
            <a:off x="10323576" y="370332"/>
            <a:ext cx="201168" cy="100584"/>
          </a:xfrm>
          <a:prstGeom prst="roundRect">
            <a:avLst>
              <a:gd name="adj" fmla="val 27273"/>
            </a:avLst>
          </a:prstGeom>
          <a:solidFill>
            <a:srgbClr val="E5E9F1"/>
          </a:solidFill>
          <a:ln>
            <a:noFill/>
          </a:ln>
        </p:spPr>
        <p:txBody>
          <a:bodyPr/>
          <a:lstStyle/>
          <a:p>
            <a:endParaRPr lang="da-DK"/>
          </a:p>
        </p:txBody>
      </p:sp>
      <p:sp>
        <p:nvSpPr>
          <p:cNvPr id="8" name="Shape 6"/>
          <p:cNvSpPr/>
          <p:nvPr/>
        </p:nvSpPr>
        <p:spPr>
          <a:xfrm>
            <a:off x="10579608" y="370332"/>
            <a:ext cx="201168" cy="100584"/>
          </a:xfrm>
          <a:prstGeom prst="roundRect">
            <a:avLst>
              <a:gd name="adj" fmla="val 27273"/>
            </a:avLst>
          </a:prstGeom>
          <a:solidFill>
            <a:srgbClr val="E5E9F1"/>
          </a:solidFill>
          <a:ln>
            <a:noFill/>
          </a:ln>
        </p:spPr>
        <p:txBody>
          <a:bodyPr/>
          <a:lstStyle/>
          <a:p>
            <a:endParaRPr lang="da-DK"/>
          </a:p>
        </p:txBody>
      </p:sp>
      <p:sp>
        <p:nvSpPr>
          <p:cNvPr id="9" name="Shape 7"/>
          <p:cNvSpPr/>
          <p:nvPr/>
        </p:nvSpPr>
        <p:spPr>
          <a:xfrm>
            <a:off x="10835640" y="370332"/>
            <a:ext cx="201168" cy="100584"/>
          </a:xfrm>
          <a:prstGeom prst="roundRect">
            <a:avLst>
              <a:gd name="adj" fmla="val 27273"/>
            </a:avLst>
          </a:prstGeom>
          <a:solidFill>
            <a:srgbClr val="E5E9F1"/>
          </a:solidFill>
          <a:ln>
            <a:noFill/>
          </a:ln>
        </p:spPr>
        <p:txBody>
          <a:bodyPr/>
          <a:lstStyle/>
          <a:p>
            <a:endParaRPr lang="da-DK"/>
          </a:p>
        </p:txBody>
      </p:sp>
      <p:sp>
        <p:nvSpPr>
          <p:cNvPr id="10" name="Shape 8"/>
          <p:cNvSpPr/>
          <p:nvPr/>
        </p:nvSpPr>
        <p:spPr>
          <a:xfrm>
            <a:off x="11091672" y="370332"/>
            <a:ext cx="201168" cy="100584"/>
          </a:xfrm>
          <a:prstGeom prst="roundRect">
            <a:avLst>
              <a:gd name="adj" fmla="val 27273"/>
            </a:avLst>
          </a:prstGeom>
          <a:solidFill>
            <a:srgbClr val="E5E9F1"/>
          </a:solidFill>
          <a:ln>
            <a:noFill/>
          </a:ln>
        </p:spPr>
        <p:txBody>
          <a:bodyPr/>
          <a:lstStyle/>
          <a:p>
            <a:endParaRPr lang="da-DK"/>
          </a:p>
        </p:txBody>
      </p:sp>
      <p:sp>
        <p:nvSpPr>
          <p:cNvPr id="11" name="Shape 9"/>
          <p:cNvSpPr/>
          <p:nvPr/>
        </p:nvSpPr>
        <p:spPr>
          <a:xfrm>
            <a:off x="11347704" y="370332"/>
            <a:ext cx="201168" cy="100584"/>
          </a:xfrm>
          <a:prstGeom prst="roundRect">
            <a:avLst>
              <a:gd name="adj" fmla="val 27273"/>
            </a:avLst>
          </a:prstGeom>
          <a:solidFill>
            <a:srgbClr val="E5E9F1"/>
          </a:solidFill>
          <a:ln>
            <a:noFill/>
          </a:ln>
        </p:spPr>
        <p:txBody>
          <a:bodyPr/>
          <a:lstStyle/>
          <a:p>
            <a:endParaRPr lang="da-DK"/>
          </a:p>
        </p:txBody>
      </p:sp>
      <p:sp>
        <p:nvSpPr>
          <p:cNvPr id="12" name="Shape 10"/>
          <p:cNvSpPr/>
          <p:nvPr/>
        </p:nvSpPr>
        <p:spPr>
          <a:xfrm>
            <a:off x="640080" y="777240"/>
            <a:ext cx="1691640" cy="274320"/>
          </a:xfrm>
          <a:prstGeom prst="roundRect">
            <a:avLst>
              <a:gd name="adj" fmla="val 50000"/>
            </a:avLst>
          </a:prstGeom>
          <a:solidFill>
            <a:srgbClr val="A8ED00"/>
          </a:solidFill>
          <a:ln/>
        </p:spPr>
        <p:txBody>
          <a:bodyPr/>
          <a:lstStyle/>
          <a:p>
            <a:endParaRPr lang="da-DK"/>
          </a:p>
        </p:txBody>
      </p:sp>
      <p:sp>
        <p:nvSpPr>
          <p:cNvPr id="13" name="Text 11"/>
          <p:cNvSpPr/>
          <p:nvPr/>
        </p:nvSpPr>
        <p:spPr>
          <a:xfrm>
            <a:off x="640080" y="777240"/>
            <a:ext cx="1691640" cy="274320"/>
          </a:xfrm>
          <a:prstGeom prst="rect">
            <a:avLst/>
          </a:prstGeom>
          <a:noFill/>
          <a:ln/>
        </p:spPr>
        <p:txBody>
          <a:bodyPr wrap="square" lIns="0" tIns="0" rIns="0" bIns="0" rtlCol="0" anchor="ctr"/>
          <a:lstStyle/>
          <a:p>
            <a:pPr marL="0" indent="0" algn="ctr">
              <a:buNone/>
            </a:pPr>
            <a:r>
              <a:rPr lang="en-US" sz="900" b="1" kern="0" spc="50" dirty="0">
                <a:solidFill>
                  <a:srgbClr val="0D1324"/>
                </a:solidFill>
                <a:latin typeface="Calibri" pitchFamily="34" charset="0"/>
                <a:ea typeface="Calibri" pitchFamily="34" charset="-122"/>
                <a:cs typeface="Calibri" pitchFamily="34" charset="-120"/>
              </a:rPr>
              <a:t>Set the foundation</a:t>
            </a:r>
            <a:endParaRPr lang="en-US" sz="900" dirty="0"/>
          </a:p>
        </p:txBody>
      </p:sp>
      <p:sp>
        <p:nvSpPr>
          <p:cNvPr id="14" name="Shape 12"/>
          <p:cNvSpPr/>
          <p:nvPr/>
        </p:nvSpPr>
        <p:spPr>
          <a:xfrm>
            <a:off x="640080" y="1234440"/>
            <a:ext cx="731520" cy="731520"/>
          </a:xfrm>
          <a:prstGeom prst="ellipse">
            <a:avLst/>
          </a:prstGeom>
          <a:solidFill>
            <a:srgbClr val="0D1324"/>
          </a:solidFill>
          <a:ln/>
        </p:spPr>
        <p:txBody>
          <a:bodyPr/>
          <a:lstStyle/>
          <a:p>
            <a:endParaRPr lang="da-DK"/>
          </a:p>
        </p:txBody>
      </p:sp>
      <p:sp>
        <p:nvSpPr>
          <p:cNvPr id="15" name="Text 13"/>
          <p:cNvSpPr/>
          <p:nvPr/>
        </p:nvSpPr>
        <p:spPr>
          <a:xfrm>
            <a:off x="640080" y="1234440"/>
            <a:ext cx="731520" cy="731520"/>
          </a:xfrm>
          <a:prstGeom prst="rect">
            <a:avLst/>
          </a:prstGeom>
          <a:noFill/>
          <a:ln/>
        </p:spPr>
        <p:txBody>
          <a:bodyPr wrap="square" lIns="0" tIns="0" rIns="0" bIns="0" rtlCol="0" anchor="ctr"/>
          <a:lstStyle/>
          <a:p>
            <a:pPr marL="0" indent="0" algn="ctr">
              <a:buNone/>
            </a:pPr>
            <a:r>
              <a:rPr lang="en-US" sz="2000" b="1" dirty="0">
                <a:solidFill>
                  <a:srgbClr val="A8ED00"/>
                </a:solidFill>
                <a:latin typeface="Cambria" pitchFamily="34" charset="0"/>
                <a:ea typeface="Cambria" pitchFamily="34" charset="-122"/>
                <a:cs typeface="Cambria" pitchFamily="34" charset="-120"/>
              </a:rPr>
              <a:t>01</a:t>
            </a:r>
            <a:endParaRPr lang="en-US" sz="2000" dirty="0"/>
          </a:p>
        </p:txBody>
      </p:sp>
      <p:sp>
        <p:nvSpPr>
          <p:cNvPr id="16" name="Text 14"/>
          <p:cNvSpPr/>
          <p:nvPr/>
        </p:nvSpPr>
        <p:spPr>
          <a:xfrm>
            <a:off x="1536192" y="1280160"/>
            <a:ext cx="4041648" cy="274320"/>
          </a:xfrm>
          <a:prstGeom prst="rect">
            <a:avLst/>
          </a:prstGeom>
          <a:noFill/>
          <a:ln/>
        </p:spPr>
        <p:txBody>
          <a:bodyPr wrap="square" lIns="0" tIns="0" rIns="0" bIns="0" rtlCol="0" anchor="ctr"/>
          <a:lstStyle/>
          <a:p>
            <a:pPr marL="0" indent="0">
              <a:buNone/>
            </a:pPr>
            <a:r>
              <a:rPr lang="en-US" sz="950" b="1" kern="0" spc="80" dirty="0">
                <a:solidFill>
                  <a:srgbClr val="667085"/>
                </a:solidFill>
                <a:latin typeface="Calibri" pitchFamily="34" charset="0"/>
                <a:ea typeface="Calibri" pitchFamily="34" charset="-122"/>
                <a:cs typeface="Calibri" pitchFamily="34" charset="-120"/>
              </a:rPr>
              <a:t>Organization Owner</a:t>
            </a:r>
            <a:endParaRPr lang="en-US" sz="950" dirty="0"/>
          </a:p>
        </p:txBody>
      </p:sp>
      <p:sp>
        <p:nvSpPr>
          <p:cNvPr id="17" name="Text 15"/>
          <p:cNvSpPr/>
          <p:nvPr/>
        </p:nvSpPr>
        <p:spPr>
          <a:xfrm>
            <a:off x="1536192" y="1536192"/>
            <a:ext cx="4041648" cy="685800"/>
          </a:xfrm>
          <a:prstGeom prst="rect">
            <a:avLst/>
          </a:prstGeom>
          <a:noFill/>
          <a:ln/>
        </p:spPr>
        <p:txBody>
          <a:bodyPr wrap="square" lIns="0" tIns="0" rIns="0" bIns="0" rtlCol="0" anchor="ctr"/>
          <a:lstStyle/>
          <a:p>
            <a:pPr marL="0" indent="0">
              <a:lnSpc>
                <a:spcPct val="105000"/>
              </a:lnSpc>
              <a:buNone/>
            </a:pPr>
            <a:r>
              <a:rPr lang="en-US" sz="1600" b="1" dirty="0">
                <a:solidFill>
                  <a:srgbClr val="151927"/>
                </a:solidFill>
                <a:latin typeface="Cambria" pitchFamily="34" charset="0"/>
                <a:ea typeface="Cambria" pitchFamily="34" charset="-122"/>
                <a:cs typeface="Cambria" pitchFamily="34" charset="-120"/>
              </a:rPr>
              <a:t>Create the onboarding team</a:t>
            </a:r>
            <a:endParaRPr lang="en-US" sz="1600" dirty="0"/>
          </a:p>
        </p:txBody>
      </p:sp>
      <p:sp>
        <p:nvSpPr>
          <p:cNvPr id="18" name="Text 16"/>
          <p:cNvSpPr/>
          <p:nvPr/>
        </p:nvSpPr>
        <p:spPr>
          <a:xfrm>
            <a:off x="640080" y="2240280"/>
            <a:ext cx="4937760" cy="960120"/>
          </a:xfrm>
          <a:prstGeom prst="rect">
            <a:avLst/>
          </a:prstGeom>
          <a:noFill/>
          <a:ln/>
        </p:spPr>
        <p:txBody>
          <a:bodyPr wrap="square" lIns="0" tIns="0" rIns="0" bIns="0" rtlCol="0" anchor="ctr"/>
          <a:lstStyle/>
          <a:p>
            <a:pPr marL="0" indent="0">
              <a:lnSpc>
                <a:spcPct val="128000"/>
              </a:lnSpc>
              <a:buNone/>
            </a:pPr>
            <a:r>
              <a:rPr lang="en-US" sz="1050" dirty="0">
                <a:solidFill>
                  <a:srgbClr val="667085"/>
                </a:solidFill>
                <a:latin typeface="Calibri" pitchFamily="34" charset="0"/>
                <a:ea typeface="Calibri" pitchFamily="34" charset="-122"/>
                <a:cs typeface="Calibri" pitchFamily="34" charset="-120"/>
              </a:rPr>
              <a:t>Create or confirm the PMO and Resource Manager users who will prepare 1PM for the wider organization.</a:t>
            </a:r>
            <a:endParaRPr lang="en-US" sz="1050" dirty="0"/>
          </a:p>
        </p:txBody>
      </p:sp>
      <p:sp>
        <p:nvSpPr>
          <p:cNvPr id="19" name="Shape 17"/>
          <p:cNvSpPr/>
          <p:nvPr/>
        </p:nvSpPr>
        <p:spPr>
          <a:xfrm>
            <a:off x="640080" y="3337560"/>
            <a:ext cx="4937760" cy="1965960"/>
          </a:xfrm>
          <a:prstGeom prst="roundRect">
            <a:avLst>
              <a:gd name="adj" fmla="val 4186"/>
            </a:avLst>
          </a:prstGeom>
          <a:solidFill>
            <a:srgbClr val="FFFFFF"/>
          </a:solidFill>
          <a:ln w="12700">
            <a:solidFill>
              <a:srgbClr val="E5E9F1"/>
            </a:solidFill>
            <a:prstDash val="solid"/>
          </a:ln>
          <a:effectLst>
            <a:outerShdw blurRad="177800" dist="50800" dir="5400000" algn="bl" rotWithShape="0">
              <a:srgbClr val="17213D">
                <a:alpha val="12000"/>
              </a:srgbClr>
            </a:outerShdw>
          </a:effectLst>
        </p:spPr>
        <p:txBody>
          <a:bodyPr/>
          <a:lstStyle/>
          <a:p>
            <a:endParaRPr lang="da-DK"/>
          </a:p>
        </p:txBody>
      </p:sp>
      <p:sp>
        <p:nvSpPr>
          <p:cNvPr id="20" name="Text 18"/>
          <p:cNvSpPr/>
          <p:nvPr/>
        </p:nvSpPr>
        <p:spPr>
          <a:xfrm>
            <a:off x="868680" y="3520440"/>
            <a:ext cx="4480560" cy="256032"/>
          </a:xfrm>
          <a:prstGeom prst="rect">
            <a:avLst/>
          </a:prstGeom>
          <a:noFill/>
          <a:ln/>
        </p:spPr>
        <p:txBody>
          <a:bodyPr wrap="square" lIns="0" tIns="0" rIns="0" bIns="0" rtlCol="0" anchor="ctr"/>
          <a:lstStyle/>
          <a:p>
            <a:pPr marL="0" indent="0">
              <a:buNone/>
            </a:pPr>
            <a:r>
              <a:rPr lang="en-US" sz="900" b="1" kern="0" spc="80" dirty="0">
                <a:solidFill>
                  <a:srgbClr val="6B8F00"/>
                </a:solidFill>
                <a:latin typeface="Calibri" pitchFamily="34" charset="0"/>
                <a:ea typeface="Calibri" pitchFamily="34" charset="-122"/>
                <a:cs typeface="Calibri" pitchFamily="34" charset="-120"/>
              </a:rPr>
              <a:t>THE OUTCOME</a:t>
            </a:r>
            <a:endParaRPr lang="en-US" sz="900" dirty="0"/>
          </a:p>
        </p:txBody>
      </p:sp>
      <p:sp>
        <p:nvSpPr>
          <p:cNvPr id="21" name="Text 19"/>
          <p:cNvSpPr/>
          <p:nvPr/>
        </p:nvSpPr>
        <p:spPr>
          <a:xfrm>
            <a:off x="868680" y="3803904"/>
            <a:ext cx="4480560" cy="1417320"/>
          </a:xfrm>
          <a:prstGeom prst="rect">
            <a:avLst/>
          </a:prstGeom>
          <a:noFill/>
          <a:ln/>
        </p:spPr>
        <p:txBody>
          <a:bodyPr wrap="square" lIns="0" tIns="0" rIns="0" bIns="0" rtlCol="0" anchor="ctr"/>
          <a:lstStyle/>
          <a:p>
            <a:pPr marL="0" indent="0">
              <a:lnSpc>
                <a:spcPct val="130000"/>
              </a:lnSpc>
              <a:buNone/>
            </a:pPr>
            <a:r>
              <a:rPr lang="en-US" sz="1100" i="1" dirty="0">
                <a:solidFill>
                  <a:srgbClr val="151927"/>
                </a:solidFill>
                <a:latin typeface="Calibri" pitchFamily="34" charset="0"/>
                <a:ea typeface="Calibri" pitchFamily="34" charset="-122"/>
                <a:cs typeface="Calibri" pitchFamily="34" charset="-120"/>
              </a:rPr>
              <a:t>The small onboarding team can configure project governance and resource data before operational users enter the solution.</a:t>
            </a:r>
            <a:endParaRPr lang="en-US" sz="1100" dirty="0"/>
          </a:p>
        </p:txBody>
      </p:sp>
      <p:sp>
        <p:nvSpPr>
          <p:cNvPr id="22" name="Text 20"/>
          <p:cNvSpPr/>
          <p:nvPr/>
        </p:nvSpPr>
        <p:spPr>
          <a:xfrm>
            <a:off x="6080760" y="1234440"/>
            <a:ext cx="5486400" cy="274320"/>
          </a:xfrm>
          <a:prstGeom prst="rect">
            <a:avLst/>
          </a:prstGeom>
          <a:noFill/>
          <a:ln/>
        </p:spPr>
        <p:txBody>
          <a:bodyPr wrap="square" lIns="0" tIns="0" rIns="0" bIns="0" rtlCol="0" anchor="ctr"/>
          <a:lstStyle/>
          <a:p>
            <a:pPr marL="0" indent="0">
              <a:buNone/>
            </a:pPr>
            <a:r>
              <a:rPr lang="en-US" sz="1000" b="1" kern="0" spc="100" dirty="0">
                <a:solidFill>
                  <a:srgbClr val="667085"/>
                </a:solidFill>
                <a:latin typeface="Calibri" pitchFamily="34" charset="0"/>
                <a:ea typeface="Calibri" pitchFamily="34" charset="-122"/>
                <a:cs typeface="Calibri" pitchFamily="34" charset="-120"/>
              </a:rPr>
              <a:t>THE STEPS</a:t>
            </a:r>
            <a:endParaRPr lang="en-US" sz="1000" dirty="0"/>
          </a:p>
        </p:txBody>
      </p:sp>
      <p:sp>
        <p:nvSpPr>
          <p:cNvPr id="23" name="Shape 21"/>
          <p:cNvSpPr/>
          <p:nvPr/>
        </p:nvSpPr>
        <p:spPr>
          <a:xfrm>
            <a:off x="6080760" y="1600200"/>
            <a:ext cx="5486400" cy="621792"/>
          </a:xfrm>
          <a:prstGeom prst="roundRect">
            <a:avLst>
              <a:gd name="adj" fmla="val 11765"/>
            </a:avLst>
          </a:prstGeom>
          <a:solidFill>
            <a:srgbClr val="FFFFFF"/>
          </a:solidFill>
          <a:ln w="12700">
            <a:solidFill>
              <a:srgbClr val="E5E9F1"/>
            </a:solidFill>
            <a:prstDash val="solid"/>
          </a:ln>
        </p:spPr>
        <p:txBody>
          <a:bodyPr/>
          <a:lstStyle/>
          <a:p>
            <a:endParaRPr lang="da-DK"/>
          </a:p>
        </p:txBody>
      </p:sp>
      <p:sp>
        <p:nvSpPr>
          <p:cNvPr id="24" name="Shape 22"/>
          <p:cNvSpPr/>
          <p:nvPr/>
        </p:nvSpPr>
        <p:spPr>
          <a:xfrm>
            <a:off x="6227064" y="1755648"/>
            <a:ext cx="310896" cy="310896"/>
          </a:xfrm>
          <a:prstGeom prst="ellipse">
            <a:avLst/>
          </a:prstGeom>
          <a:solidFill>
            <a:srgbClr val="0D1324"/>
          </a:solidFill>
          <a:ln/>
        </p:spPr>
        <p:txBody>
          <a:bodyPr/>
          <a:lstStyle/>
          <a:p>
            <a:endParaRPr lang="da-DK"/>
          </a:p>
        </p:txBody>
      </p:sp>
      <p:sp>
        <p:nvSpPr>
          <p:cNvPr id="25" name="Text 23"/>
          <p:cNvSpPr/>
          <p:nvPr/>
        </p:nvSpPr>
        <p:spPr>
          <a:xfrm>
            <a:off x="6227064" y="1755648"/>
            <a:ext cx="310896" cy="310896"/>
          </a:xfrm>
          <a:prstGeom prst="rect">
            <a:avLst/>
          </a:prstGeom>
          <a:noFill/>
          <a:ln/>
        </p:spPr>
        <p:txBody>
          <a:bodyPr wrap="square" lIns="0" tIns="0" rIns="0" bIns="0" rtlCol="0" anchor="ctr"/>
          <a:lstStyle/>
          <a:p>
            <a:pPr marL="0" indent="0" algn="ctr">
              <a:buNone/>
            </a:pPr>
            <a:r>
              <a:rPr lang="en-US" sz="950" b="1" dirty="0">
                <a:solidFill>
                  <a:srgbClr val="A8ED00"/>
                </a:solidFill>
                <a:latin typeface="Calibri" pitchFamily="34" charset="0"/>
                <a:ea typeface="Calibri" pitchFamily="34" charset="-122"/>
                <a:cs typeface="Calibri" pitchFamily="34" charset="-120"/>
              </a:rPr>
              <a:t>01</a:t>
            </a:r>
            <a:endParaRPr lang="en-US" sz="950" dirty="0"/>
          </a:p>
        </p:txBody>
      </p:sp>
      <p:sp>
        <p:nvSpPr>
          <p:cNvPr id="26" name="Text 24"/>
          <p:cNvSpPr/>
          <p:nvPr/>
        </p:nvSpPr>
        <p:spPr>
          <a:xfrm>
            <a:off x="6675120" y="1600200"/>
            <a:ext cx="4754880" cy="621792"/>
          </a:xfrm>
          <a:prstGeom prst="rect">
            <a:avLst/>
          </a:prstGeom>
          <a:noFill/>
          <a:ln/>
        </p:spPr>
        <p:txBody>
          <a:bodyPr wrap="square" lIns="0" tIns="0" rIns="0" bIns="0" rtlCol="0" anchor="ctr"/>
          <a:lstStyle/>
          <a:p>
            <a:pPr marL="0" indent="0">
              <a:lnSpc>
                <a:spcPct val="105000"/>
              </a:lnSpc>
              <a:buNone/>
            </a:pPr>
            <a:r>
              <a:rPr lang="en-US" sz="1150" dirty="0">
                <a:solidFill>
                  <a:srgbClr val="151927"/>
                </a:solidFill>
                <a:latin typeface="Calibri" pitchFamily="34" charset="0"/>
                <a:ea typeface="Calibri" pitchFamily="34" charset="-122"/>
                <a:cs typeface="Calibri" pitchFamily="34" charset="-120"/>
              </a:rPr>
              <a:t>Confirm the onboarding responsibilities</a:t>
            </a:r>
            <a:endParaRPr lang="en-US" sz="1150" dirty="0"/>
          </a:p>
        </p:txBody>
      </p:sp>
      <p:sp>
        <p:nvSpPr>
          <p:cNvPr id="27" name="Shape 25"/>
          <p:cNvSpPr/>
          <p:nvPr/>
        </p:nvSpPr>
        <p:spPr>
          <a:xfrm>
            <a:off x="6382512" y="2221992"/>
            <a:ext cx="0" cy="182880"/>
          </a:xfrm>
          <a:prstGeom prst="line">
            <a:avLst/>
          </a:prstGeom>
          <a:noFill/>
          <a:ln w="15875">
            <a:solidFill>
              <a:srgbClr val="E5E9F1"/>
            </a:solidFill>
            <a:prstDash val="dash"/>
          </a:ln>
        </p:spPr>
        <p:txBody>
          <a:bodyPr/>
          <a:lstStyle/>
          <a:p>
            <a:endParaRPr lang="da-DK"/>
          </a:p>
        </p:txBody>
      </p:sp>
      <p:sp>
        <p:nvSpPr>
          <p:cNvPr id="28" name="Shape 26"/>
          <p:cNvSpPr/>
          <p:nvPr/>
        </p:nvSpPr>
        <p:spPr>
          <a:xfrm>
            <a:off x="6080760" y="2404872"/>
            <a:ext cx="5486400" cy="621792"/>
          </a:xfrm>
          <a:prstGeom prst="roundRect">
            <a:avLst>
              <a:gd name="adj" fmla="val 11765"/>
            </a:avLst>
          </a:prstGeom>
          <a:solidFill>
            <a:srgbClr val="FFFFFF"/>
          </a:solidFill>
          <a:ln w="12700">
            <a:solidFill>
              <a:srgbClr val="E5E9F1"/>
            </a:solidFill>
            <a:prstDash val="solid"/>
          </a:ln>
        </p:spPr>
        <p:txBody>
          <a:bodyPr/>
          <a:lstStyle/>
          <a:p>
            <a:endParaRPr lang="da-DK"/>
          </a:p>
        </p:txBody>
      </p:sp>
      <p:sp>
        <p:nvSpPr>
          <p:cNvPr id="29" name="Shape 27"/>
          <p:cNvSpPr/>
          <p:nvPr/>
        </p:nvSpPr>
        <p:spPr>
          <a:xfrm>
            <a:off x="6227064" y="2560320"/>
            <a:ext cx="310896" cy="310896"/>
          </a:xfrm>
          <a:prstGeom prst="ellipse">
            <a:avLst/>
          </a:prstGeom>
          <a:solidFill>
            <a:srgbClr val="0D1324"/>
          </a:solidFill>
          <a:ln/>
        </p:spPr>
        <p:txBody>
          <a:bodyPr/>
          <a:lstStyle/>
          <a:p>
            <a:endParaRPr lang="da-DK"/>
          </a:p>
        </p:txBody>
      </p:sp>
      <p:sp>
        <p:nvSpPr>
          <p:cNvPr id="30" name="Text 28"/>
          <p:cNvSpPr/>
          <p:nvPr/>
        </p:nvSpPr>
        <p:spPr>
          <a:xfrm>
            <a:off x="6227064" y="2560320"/>
            <a:ext cx="310896" cy="310896"/>
          </a:xfrm>
          <a:prstGeom prst="rect">
            <a:avLst/>
          </a:prstGeom>
          <a:noFill/>
          <a:ln/>
        </p:spPr>
        <p:txBody>
          <a:bodyPr wrap="square" lIns="0" tIns="0" rIns="0" bIns="0" rtlCol="0" anchor="ctr"/>
          <a:lstStyle/>
          <a:p>
            <a:pPr marL="0" indent="0" algn="ctr">
              <a:buNone/>
            </a:pPr>
            <a:r>
              <a:rPr lang="en-US" sz="950" b="1" dirty="0">
                <a:solidFill>
                  <a:srgbClr val="A8ED00"/>
                </a:solidFill>
                <a:latin typeface="Calibri" pitchFamily="34" charset="0"/>
                <a:ea typeface="Calibri" pitchFamily="34" charset="-122"/>
                <a:cs typeface="Calibri" pitchFamily="34" charset="-120"/>
              </a:rPr>
              <a:t>02</a:t>
            </a:r>
            <a:endParaRPr lang="en-US" sz="950" dirty="0"/>
          </a:p>
        </p:txBody>
      </p:sp>
      <p:sp>
        <p:nvSpPr>
          <p:cNvPr id="31" name="Text 29"/>
          <p:cNvSpPr/>
          <p:nvPr/>
        </p:nvSpPr>
        <p:spPr>
          <a:xfrm>
            <a:off x="6675120" y="2404872"/>
            <a:ext cx="4754880" cy="621792"/>
          </a:xfrm>
          <a:prstGeom prst="rect">
            <a:avLst/>
          </a:prstGeom>
          <a:noFill/>
          <a:ln/>
        </p:spPr>
        <p:txBody>
          <a:bodyPr wrap="square" lIns="0" tIns="0" rIns="0" bIns="0" rtlCol="0" anchor="ctr"/>
          <a:lstStyle/>
          <a:p>
            <a:pPr marL="0" indent="0">
              <a:lnSpc>
                <a:spcPct val="105000"/>
              </a:lnSpc>
              <a:buNone/>
            </a:pPr>
            <a:r>
              <a:rPr lang="en-US" sz="1150" dirty="0">
                <a:solidFill>
                  <a:srgbClr val="151927"/>
                </a:solidFill>
                <a:latin typeface="Calibri" pitchFamily="34" charset="0"/>
                <a:ea typeface="Calibri" pitchFamily="34" charset="-122"/>
                <a:cs typeface="Calibri" pitchFamily="34" charset="-120"/>
              </a:rPr>
              <a:t>Create or confirm the PMO user</a:t>
            </a:r>
            <a:endParaRPr lang="en-US" sz="1150" dirty="0"/>
          </a:p>
        </p:txBody>
      </p:sp>
      <p:sp>
        <p:nvSpPr>
          <p:cNvPr id="32" name="Shape 30"/>
          <p:cNvSpPr/>
          <p:nvPr/>
        </p:nvSpPr>
        <p:spPr>
          <a:xfrm>
            <a:off x="6382512" y="3026664"/>
            <a:ext cx="0" cy="182880"/>
          </a:xfrm>
          <a:prstGeom prst="line">
            <a:avLst/>
          </a:prstGeom>
          <a:noFill/>
          <a:ln w="15875">
            <a:solidFill>
              <a:srgbClr val="E5E9F1"/>
            </a:solidFill>
            <a:prstDash val="dash"/>
          </a:ln>
        </p:spPr>
        <p:txBody>
          <a:bodyPr/>
          <a:lstStyle/>
          <a:p>
            <a:endParaRPr lang="da-DK"/>
          </a:p>
        </p:txBody>
      </p:sp>
      <p:sp>
        <p:nvSpPr>
          <p:cNvPr id="33" name="Shape 31"/>
          <p:cNvSpPr/>
          <p:nvPr/>
        </p:nvSpPr>
        <p:spPr>
          <a:xfrm>
            <a:off x="6080760" y="3209544"/>
            <a:ext cx="5486400" cy="621792"/>
          </a:xfrm>
          <a:prstGeom prst="roundRect">
            <a:avLst>
              <a:gd name="adj" fmla="val 11765"/>
            </a:avLst>
          </a:prstGeom>
          <a:solidFill>
            <a:srgbClr val="FFFFFF"/>
          </a:solidFill>
          <a:ln w="12700">
            <a:solidFill>
              <a:srgbClr val="E5E9F1"/>
            </a:solidFill>
            <a:prstDash val="solid"/>
          </a:ln>
        </p:spPr>
        <p:txBody>
          <a:bodyPr/>
          <a:lstStyle/>
          <a:p>
            <a:endParaRPr lang="da-DK"/>
          </a:p>
        </p:txBody>
      </p:sp>
      <p:sp>
        <p:nvSpPr>
          <p:cNvPr id="34" name="Shape 32"/>
          <p:cNvSpPr/>
          <p:nvPr/>
        </p:nvSpPr>
        <p:spPr>
          <a:xfrm>
            <a:off x="6227064" y="3364992"/>
            <a:ext cx="310896" cy="310896"/>
          </a:xfrm>
          <a:prstGeom prst="ellipse">
            <a:avLst/>
          </a:prstGeom>
          <a:solidFill>
            <a:srgbClr val="0D1324"/>
          </a:solidFill>
          <a:ln/>
        </p:spPr>
        <p:txBody>
          <a:bodyPr/>
          <a:lstStyle/>
          <a:p>
            <a:endParaRPr lang="da-DK"/>
          </a:p>
        </p:txBody>
      </p:sp>
      <p:sp>
        <p:nvSpPr>
          <p:cNvPr id="35" name="Text 33"/>
          <p:cNvSpPr/>
          <p:nvPr/>
        </p:nvSpPr>
        <p:spPr>
          <a:xfrm>
            <a:off x="6227064" y="3364992"/>
            <a:ext cx="310896" cy="310896"/>
          </a:xfrm>
          <a:prstGeom prst="rect">
            <a:avLst/>
          </a:prstGeom>
          <a:noFill/>
          <a:ln/>
        </p:spPr>
        <p:txBody>
          <a:bodyPr wrap="square" lIns="0" tIns="0" rIns="0" bIns="0" rtlCol="0" anchor="ctr"/>
          <a:lstStyle/>
          <a:p>
            <a:pPr marL="0" indent="0" algn="ctr">
              <a:buNone/>
            </a:pPr>
            <a:r>
              <a:rPr lang="en-US" sz="950" b="1" dirty="0">
                <a:solidFill>
                  <a:srgbClr val="A8ED00"/>
                </a:solidFill>
                <a:latin typeface="Calibri" pitchFamily="34" charset="0"/>
                <a:ea typeface="Calibri" pitchFamily="34" charset="-122"/>
                <a:cs typeface="Calibri" pitchFamily="34" charset="-120"/>
              </a:rPr>
              <a:t>03</a:t>
            </a:r>
            <a:endParaRPr lang="en-US" sz="950" dirty="0"/>
          </a:p>
        </p:txBody>
      </p:sp>
      <p:sp>
        <p:nvSpPr>
          <p:cNvPr id="36" name="Text 34"/>
          <p:cNvSpPr/>
          <p:nvPr/>
        </p:nvSpPr>
        <p:spPr>
          <a:xfrm>
            <a:off x="6675120" y="3209544"/>
            <a:ext cx="4754880" cy="621792"/>
          </a:xfrm>
          <a:prstGeom prst="rect">
            <a:avLst/>
          </a:prstGeom>
          <a:noFill/>
          <a:ln/>
        </p:spPr>
        <p:txBody>
          <a:bodyPr wrap="square" lIns="0" tIns="0" rIns="0" bIns="0" rtlCol="0" anchor="ctr"/>
          <a:lstStyle/>
          <a:p>
            <a:pPr marL="0" indent="0">
              <a:lnSpc>
                <a:spcPct val="105000"/>
              </a:lnSpc>
              <a:buNone/>
            </a:pPr>
            <a:r>
              <a:rPr lang="en-US" sz="1150" dirty="0">
                <a:solidFill>
                  <a:srgbClr val="151927"/>
                </a:solidFill>
                <a:latin typeface="Calibri" pitchFamily="34" charset="0"/>
                <a:ea typeface="Calibri" pitchFamily="34" charset="-122"/>
                <a:cs typeface="Calibri" pitchFamily="34" charset="-120"/>
              </a:rPr>
              <a:t>Create or confirm the Resource Manager</a:t>
            </a:r>
            <a:endParaRPr lang="en-US" sz="1150" dirty="0"/>
          </a:p>
        </p:txBody>
      </p:sp>
      <p:sp>
        <p:nvSpPr>
          <p:cNvPr id="37" name="Shape 35"/>
          <p:cNvSpPr/>
          <p:nvPr/>
        </p:nvSpPr>
        <p:spPr>
          <a:xfrm>
            <a:off x="6382512" y="3831336"/>
            <a:ext cx="0" cy="182880"/>
          </a:xfrm>
          <a:prstGeom prst="line">
            <a:avLst/>
          </a:prstGeom>
          <a:noFill/>
          <a:ln w="15875">
            <a:solidFill>
              <a:srgbClr val="E5E9F1"/>
            </a:solidFill>
            <a:prstDash val="dash"/>
          </a:ln>
        </p:spPr>
        <p:txBody>
          <a:bodyPr/>
          <a:lstStyle/>
          <a:p>
            <a:endParaRPr lang="da-DK"/>
          </a:p>
        </p:txBody>
      </p:sp>
      <p:sp>
        <p:nvSpPr>
          <p:cNvPr id="38" name="Shape 36"/>
          <p:cNvSpPr/>
          <p:nvPr/>
        </p:nvSpPr>
        <p:spPr>
          <a:xfrm>
            <a:off x="6080760" y="4014216"/>
            <a:ext cx="5486400" cy="621792"/>
          </a:xfrm>
          <a:prstGeom prst="roundRect">
            <a:avLst>
              <a:gd name="adj" fmla="val 11765"/>
            </a:avLst>
          </a:prstGeom>
          <a:solidFill>
            <a:srgbClr val="FFFFFF"/>
          </a:solidFill>
          <a:ln w="12700">
            <a:solidFill>
              <a:srgbClr val="E5E9F1"/>
            </a:solidFill>
            <a:prstDash val="solid"/>
          </a:ln>
        </p:spPr>
        <p:txBody>
          <a:bodyPr/>
          <a:lstStyle/>
          <a:p>
            <a:endParaRPr lang="da-DK"/>
          </a:p>
        </p:txBody>
      </p:sp>
      <p:sp>
        <p:nvSpPr>
          <p:cNvPr id="39" name="Shape 37"/>
          <p:cNvSpPr/>
          <p:nvPr/>
        </p:nvSpPr>
        <p:spPr>
          <a:xfrm>
            <a:off x="6227064" y="4169664"/>
            <a:ext cx="310896" cy="310896"/>
          </a:xfrm>
          <a:prstGeom prst="ellipse">
            <a:avLst/>
          </a:prstGeom>
          <a:solidFill>
            <a:srgbClr val="0D1324"/>
          </a:solidFill>
          <a:ln/>
        </p:spPr>
        <p:txBody>
          <a:bodyPr/>
          <a:lstStyle/>
          <a:p>
            <a:endParaRPr lang="da-DK"/>
          </a:p>
        </p:txBody>
      </p:sp>
      <p:sp>
        <p:nvSpPr>
          <p:cNvPr id="40" name="Text 38"/>
          <p:cNvSpPr/>
          <p:nvPr/>
        </p:nvSpPr>
        <p:spPr>
          <a:xfrm>
            <a:off x="6227064" y="4169664"/>
            <a:ext cx="310896" cy="310896"/>
          </a:xfrm>
          <a:prstGeom prst="rect">
            <a:avLst/>
          </a:prstGeom>
          <a:noFill/>
          <a:ln/>
        </p:spPr>
        <p:txBody>
          <a:bodyPr wrap="square" lIns="0" tIns="0" rIns="0" bIns="0" rtlCol="0" anchor="ctr"/>
          <a:lstStyle/>
          <a:p>
            <a:pPr marL="0" indent="0" algn="ctr">
              <a:buNone/>
            </a:pPr>
            <a:r>
              <a:rPr lang="en-US" sz="950" b="1" dirty="0">
                <a:solidFill>
                  <a:srgbClr val="A8ED00"/>
                </a:solidFill>
                <a:latin typeface="Calibri" pitchFamily="34" charset="0"/>
                <a:ea typeface="Calibri" pitchFamily="34" charset="-122"/>
                <a:cs typeface="Calibri" pitchFamily="34" charset="-120"/>
              </a:rPr>
              <a:t>04</a:t>
            </a:r>
            <a:endParaRPr lang="en-US" sz="950" dirty="0"/>
          </a:p>
        </p:txBody>
      </p:sp>
      <p:sp>
        <p:nvSpPr>
          <p:cNvPr id="41" name="Text 39"/>
          <p:cNvSpPr/>
          <p:nvPr/>
        </p:nvSpPr>
        <p:spPr>
          <a:xfrm>
            <a:off x="6675120" y="4014216"/>
            <a:ext cx="4754880" cy="621792"/>
          </a:xfrm>
          <a:prstGeom prst="rect">
            <a:avLst/>
          </a:prstGeom>
          <a:noFill/>
          <a:ln/>
        </p:spPr>
        <p:txBody>
          <a:bodyPr wrap="square" lIns="0" tIns="0" rIns="0" bIns="0" rtlCol="0" anchor="ctr"/>
          <a:lstStyle/>
          <a:p>
            <a:pPr marL="0" indent="0">
              <a:lnSpc>
                <a:spcPct val="105000"/>
              </a:lnSpc>
              <a:buNone/>
            </a:pPr>
            <a:r>
              <a:rPr lang="en-US" sz="1150" dirty="0">
                <a:solidFill>
                  <a:srgbClr val="151927"/>
                </a:solidFill>
                <a:latin typeface="Calibri" pitchFamily="34" charset="0"/>
                <a:ea typeface="Calibri" pitchFamily="34" charset="-122"/>
                <a:cs typeface="Calibri" pitchFamily="34" charset="-120"/>
              </a:rPr>
              <a:t>Activate access</a:t>
            </a:r>
            <a:endParaRPr lang="en-US" sz="1150" dirty="0"/>
          </a:p>
        </p:txBody>
      </p:sp>
      <p:sp>
        <p:nvSpPr>
          <p:cNvPr id="42" name="Shape 40"/>
          <p:cNvSpPr/>
          <p:nvPr/>
        </p:nvSpPr>
        <p:spPr>
          <a:xfrm>
            <a:off x="6382512" y="4636008"/>
            <a:ext cx="0" cy="182880"/>
          </a:xfrm>
          <a:prstGeom prst="line">
            <a:avLst/>
          </a:prstGeom>
          <a:noFill/>
          <a:ln w="15875">
            <a:solidFill>
              <a:srgbClr val="E5E9F1"/>
            </a:solidFill>
            <a:prstDash val="dash"/>
          </a:ln>
        </p:spPr>
        <p:txBody>
          <a:bodyPr/>
          <a:lstStyle/>
          <a:p>
            <a:endParaRPr lang="da-DK"/>
          </a:p>
        </p:txBody>
      </p:sp>
      <p:sp>
        <p:nvSpPr>
          <p:cNvPr id="43" name="Shape 41"/>
          <p:cNvSpPr/>
          <p:nvPr/>
        </p:nvSpPr>
        <p:spPr>
          <a:xfrm>
            <a:off x="6080760" y="4818888"/>
            <a:ext cx="5486400" cy="621792"/>
          </a:xfrm>
          <a:prstGeom prst="roundRect">
            <a:avLst>
              <a:gd name="adj" fmla="val 11765"/>
            </a:avLst>
          </a:prstGeom>
          <a:solidFill>
            <a:srgbClr val="FFFFFF"/>
          </a:solidFill>
          <a:ln w="12700">
            <a:solidFill>
              <a:srgbClr val="E5E9F1"/>
            </a:solidFill>
            <a:prstDash val="solid"/>
          </a:ln>
        </p:spPr>
        <p:txBody>
          <a:bodyPr/>
          <a:lstStyle/>
          <a:p>
            <a:endParaRPr lang="da-DK"/>
          </a:p>
        </p:txBody>
      </p:sp>
      <p:sp>
        <p:nvSpPr>
          <p:cNvPr id="44" name="Shape 42"/>
          <p:cNvSpPr/>
          <p:nvPr/>
        </p:nvSpPr>
        <p:spPr>
          <a:xfrm>
            <a:off x="6227064" y="4974336"/>
            <a:ext cx="310896" cy="310896"/>
          </a:xfrm>
          <a:prstGeom prst="ellipse">
            <a:avLst/>
          </a:prstGeom>
          <a:solidFill>
            <a:srgbClr val="0D1324"/>
          </a:solidFill>
          <a:ln/>
        </p:spPr>
        <p:txBody>
          <a:bodyPr/>
          <a:lstStyle/>
          <a:p>
            <a:endParaRPr lang="da-DK"/>
          </a:p>
        </p:txBody>
      </p:sp>
      <p:sp>
        <p:nvSpPr>
          <p:cNvPr id="45" name="Text 43"/>
          <p:cNvSpPr/>
          <p:nvPr/>
        </p:nvSpPr>
        <p:spPr>
          <a:xfrm>
            <a:off x="6227064" y="4974336"/>
            <a:ext cx="310896" cy="310896"/>
          </a:xfrm>
          <a:prstGeom prst="rect">
            <a:avLst/>
          </a:prstGeom>
          <a:noFill/>
          <a:ln/>
        </p:spPr>
        <p:txBody>
          <a:bodyPr wrap="square" lIns="0" tIns="0" rIns="0" bIns="0" rtlCol="0" anchor="ctr"/>
          <a:lstStyle/>
          <a:p>
            <a:pPr marL="0" indent="0" algn="ctr">
              <a:buNone/>
            </a:pPr>
            <a:r>
              <a:rPr lang="en-US" sz="950" b="1" dirty="0">
                <a:solidFill>
                  <a:srgbClr val="A8ED00"/>
                </a:solidFill>
                <a:latin typeface="Calibri" pitchFamily="34" charset="0"/>
                <a:ea typeface="Calibri" pitchFamily="34" charset="-122"/>
                <a:cs typeface="Calibri" pitchFamily="34" charset="-120"/>
              </a:rPr>
              <a:t>05</a:t>
            </a:r>
            <a:endParaRPr lang="en-US" sz="950" dirty="0"/>
          </a:p>
        </p:txBody>
      </p:sp>
      <p:sp>
        <p:nvSpPr>
          <p:cNvPr id="46" name="Text 44"/>
          <p:cNvSpPr/>
          <p:nvPr/>
        </p:nvSpPr>
        <p:spPr>
          <a:xfrm>
            <a:off x="6675120" y="4818888"/>
            <a:ext cx="4754880" cy="621792"/>
          </a:xfrm>
          <a:prstGeom prst="rect">
            <a:avLst/>
          </a:prstGeom>
          <a:noFill/>
          <a:ln/>
        </p:spPr>
        <p:txBody>
          <a:bodyPr wrap="square" lIns="0" tIns="0" rIns="0" bIns="0" rtlCol="0" anchor="ctr"/>
          <a:lstStyle/>
          <a:p>
            <a:pPr marL="0" indent="0">
              <a:lnSpc>
                <a:spcPct val="105000"/>
              </a:lnSpc>
              <a:buNone/>
            </a:pPr>
            <a:r>
              <a:rPr lang="en-US" sz="1150" dirty="0">
                <a:solidFill>
                  <a:srgbClr val="151927"/>
                </a:solidFill>
                <a:latin typeface="Calibri" pitchFamily="34" charset="0"/>
                <a:ea typeface="Calibri" pitchFamily="34" charset="-122"/>
                <a:cs typeface="Calibri" pitchFamily="34" charset="-120"/>
              </a:rPr>
              <a:t>Verify the starting point</a:t>
            </a:r>
            <a:endParaRPr lang="en-US" sz="1150" dirty="0"/>
          </a:p>
        </p:txBody>
      </p:sp>
      <p:sp>
        <p:nvSpPr>
          <p:cNvPr id="47" name="Text 45"/>
          <p:cNvSpPr/>
          <p:nvPr/>
        </p:nvSpPr>
        <p:spPr>
          <a:xfrm>
            <a:off x="640080" y="6537960"/>
            <a:ext cx="5486400" cy="256032"/>
          </a:xfrm>
          <a:prstGeom prst="rect">
            <a:avLst/>
          </a:prstGeom>
          <a:noFill/>
          <a:ln/>
        </p:spPr>
        <p:txBody>
          <a:bodyPr wrap="square" lIns="0" tIns="0" rIns="0" bIns="0" rtlCol="0" anchor="ctr"/>
          <a:lstStyle/>
          <a:p>
            <a:pPr marL="0" indent="0">
              <a:buNone/>
            </a:pPr>
            <a:r>
              <a:rPr lang="en-US" sz="850" dirty="0">
                <a:solidFill>
                  <a:srgbClr val="667085"/>
                </a:solidFill>
                <a:latin typeface="Calibri" pitchFamily="34" charset="0"/>
                <a:ea typeface="Calibri" pitchFamily="34" charset="-122"/>
                <a:cs typeface="Calibri" pitchFamily="34" charset="-120"/>
              </a:rPr>
              <a:t>Get started — Quick guides</a:t>
            </a:r>
            <a:endParaRPr lang="en-US" sz="850" dirty="0"/>
          </a:p>
        </p:txBody>
      </p:sp>
      <p:sp>
        <p:nvSpPr>
          <p:cNvPr id="48" name="Text 46"/>
          <p:cNvSpPr/>
          <p:nvPr/>
        </p:nvSpPr>
        <p:spPr>
          <a:xfrm>
            <a:off x="10607040" y="6537960"/>
            <a:ext cx="914400" cy="256032"/>
          </a:xfrm>
          <a:prstGeom prst="rect">
            <a:avLst/>
          </a:prstGeom>
          <a:noFill/>
          <a:ln/>
        </p:spPr>
        <p:txBody>
          <a:bodyPr wrap="square" lIns="0" tIns="0" rIns="0" bIns="0" rtlCol="0" anchor="ctr"/>
          <a:lstStyle/>
          <a:p>
            <a:pPr marL="0" indent="0" algn="r">
              <a:buNone/>
            </a:pPr>
            <a:r>
              <a:rPr lang="en-US" sz="850" b="1" dirty="0">
                <a:solidFill>
                  <a:srgbClr val="667085"/>
                </a:solidFill>
                <a:latin typeface="Calibri" pitchFamily="34" charset="0"/>
                <a:ea typeface="Calibri" pitchFamily="34" charset="-122"/>
                <a:cs typeface="Calibri" pitchFamily="34" charset="-120"/>
              </a:rPr>
              <a:t>1PM</a:t>
            </a:r>
            <a:endParaRPr lang="en-US" sz="850" dirty="0"/>
          </a:p>
        </p:txBody>
      </p:sp>
      <p:sp>
        <p:nvSpPr>
          <p:cNvPr id="49" name="Text 47"/>
          <p:cNvSpPr/>
          <p:nvPr/>
        </p:nvSpPr>
        <p:spPr>
          <a:xfrm>
            <a:off x="11475720" y="6537960"/>
            <a:ext cx="548640" cy="256032"/>
          </a:xfrm>
          <a:prstGeom prst="rect">
            <a:avLst/>
          </a:prstGeom>
          <a:noFill/>
          <a:ln/>
        </p:spPr>
        <p:txBody>
          <a:bodyPr wrap="square" lIns="0" tIns="0" rIns="0" bIns="0" rtlCol="0" anchor="ctr"/>
          <a:lstStyle/>
          <a:p>
            <a:pPr marL="0" indent="0" algn="r">
              <a:buNone/>
            </a:pPr>
            <a:r>
              <a:rPr lang="en-US" sz="850" dirty="0">
                <a:solidFill>
                  <a:srgbClr val="667085"/>
                </a:solidFill>
                <a:latin typeface="Calibri" pitchFamily="34" charset="0"/>
                <a:ea typeface="Calibri" pitchFamily="34" charset="-122"/>
                <a:cs typeface="Calibri" pitchFamily="34" charset="-120"/>
              </a:rPr>
              <a:t>18</a:t>
            </a:r>
            <a:endParaRPr lang="en-US" sz="850" dirty="0"/>
          </a:p>
        </p:txBody>
      </p:sp>
      <p:sp>
        <p:nvSpPr>
          <p:cNvPr id="50" name="Rounded Rectangle 49"/>
          <p:cNvSpPr/>
          <p:nvPr/>
        </p:nvSpPr>
        <p:spPr>
          <a:xfrm>
            <a:off x="11603736" y="370332"/>
            <a:ext cx="201168" cy="100584"/>
          </a:xfrm>
          <a:prstGeom prst="roundRect">
            <a:avLst/>
          </a:prstGeom>
          <a:solidFill>
            <a:srgbClr val="E5E9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6F8FB"/>
        </a:solidFill>
        <a:effectLst/>
      </p:bgPr>
    </p:bg>
    <p:spTree>
      <p:nvGrpSpPr>
        <p:cNvPr id="1" name=""/>
        <p:cNvGrpSpPr/>
        <p:nvPr/>
      </p:nvGrpSpPr>
      <p:grpSpPr>
        <a:xfrm>
          <a:off x="0" y="0"/>
          <a:ext cx="0" cy="0"/>
          <a:chOff x="0" y="0"/>
          <a:chExt cx="0" cy="0"/>
        </a:xfrm>
      </p:grpSpPr>
      <p:sp>
        <p:nvSpPr>
          <p:cNvPr id="2" name="Text 0"/>
          <p:cNvSpPr/>
          <p:nvPr/>
        </p:nvSpPr>
        <p:spPr>
          <a:xfrm>
            <a:off x="640080" y="292608"/>
            <a:ext cx="8229600" cy="256032"/>
          </a:xfrm>
          <a:prstGeom prst="rect">
            <a:avLst/>
          </a:prstGeom>
          <a:noFill/>
          <a:ln/>
        </p:spPr>
        <p:txBody>
          <a:bodyPr wrap="square" lIns="0" tIns="0" rIns="0" bIns="0" rtlCol="0" anchor="ctr"/>
          <a:lstStyle/>
          <a:p>
            <a:pPr marL="0" indent="0">
              <a:buNone/>
            </a:pPr>
            <a:r>
              <a:rPr lang="en-US" sz="900" kern="0" spc="40" dirty="0">
                <a:solidFill>
                  <a:srgbClr val="AAB2C2"/>
                </a:solidFill>
                <a:latin typeface="Calibri" pitchFamily="34" charset="0"/>
                <a:ea typeface="Calibri" pitchFamily="34" charset="-122"/>
                <a:cs typeface="Calibri" pitchFamily="34" charset="-120"/>
              </a:rPr>
              <a:t>1 · Introduction</a:t>
            </a:r>
            <a:r>
              <a:rPr lang="en-US" sz="900" dirty="0">
                <a:solidFill>
                  <a:srgbClr val="000000"/>
                </a:solidFill>
              </a:rPr>
              <a:t>    </a:t>
            </a:r>
            <a:r>
              <a:rPr lang="en-US" sz="900" kern="0" spc="40" dirty="0">
                <a:solidFill>
                  <a:srgbClr val="AAB2C2"/>
                </a:solidFill>
                <a:latin typeface="Calibri" pitchFamily="34" charset="0"/>
                <a:ea typeface="Calibri" pitchFamily="34" charset="-122"/>
                <a:cs typeface="Calibri" pitchFamily="34" charset="-120"/>
              </a:rPr>
              <a:t>2 · Why 1PM</a:t>
            </a:r>
            <a:r>
              <a:rPr lang="en-US" sz="900" dirty="0">
                <a:solidFill>
                  <a:srgbClr val="000000"/>
                </a:solidFill>
              </a:rPr>
              <a:t>    </a:t>
            </a:r>
            <a:r>
              <a:rPr lang="en-US" sz="900" kern="0" spc="40" dirty="0">
                <a:solidFill>
                  <a:srgbClr val="AAB2C2"/>
                </a:solidFill>
                <a:latin typeface="Calibri" pitchFamily="34" charset="0"/>
                <a:ea typeface="Calibri" pitchFamily="34" charset="-122"/>
                <a:cs typeface="Calibri" pitchFamily="34" charset="-120"/>
              </a:rPr>
              <a:t>3 · Product tour</a:t>
            </a:r>
            <a:r>
              <a:rPr lang="en-US" sz="900" dirty="0">
                <a:solidFill>
                  <a:srgbClr val="000000"/>
                </a:solidFill>
              </a:rPr>
              <a:t>    </a:t>
            </a:r>
            <a:r>
              <a:rPr lang="en-US" sz="900" b="1" kern="0" spc="40" dirty="0">
                <a:solidFill>
                  <a:srgbClr val="6B8F00"/>
                </a:solidFill>
                <a:latin typeface="Calibri" pitchFamily="34" charset="0"/>
                <a:ea typeface="Calibri" pitchFamily="34" charset="-122"/>
                <a:cs typeface="Calibri" pitchFamily="34" charset="-120"/>
              </a:rPr>
              <a:t>4 · Get started</a:t>
            </a:r>
            <a:endParaRPr lang="en-US" sz="900" dirty="0"/>
          </a:p>
        </p:txBody>
      </p:sp>
      <p:sp>
        <p:nvSpPr>
          <p:cNvPr id="3" name="Shape 1"/>
          <p:cNvSpPr/>
          <p:nvPr/>
        </p:nvSpPr>
        <p:spPr>
          <a:xfrm>
            <a:off x="640080" y="603504"/>
            <a:ext cx="10927080" cy="0"/>
          </a:xfrm>
          <a:prstGeom prst="line">
            <a:avLst/>
          </a:prstGeom>
          <a:noFill/>
          <a:ln w="9525">
            <a:solidFill>
              <a:srgbClr val="E5E9F1"/>
            </a:solidFill>
            <a:prstDash val="solid"/>
          </a:ln>
        </p:spPr>
        <p:txBody>
          <a:bodyPr/>
          <a:lstStyle/>
          <a:p>
            <a:endParaRPr lang="da-DK"/>
          </a:p>
        </p:txBody>
      </p:sp>
      <p:sp>
        <p:nvSpPr>
          <p:cNvPr id="4" name="Shape 2"/>
          <p:cNvSpPr/>
          <p:nvPr/>
        </p:nvSpPr>
        <p:spPr>
          <a:xfrm>
            <a:off x="9555480" y="370332"/>
            <a:ext cx="201168" cy="100584"/>
          </a:xfrm>
          <a:prstGeom prst="roundRect">
            <a:avLst>
              <a:gd name="adj" fmla="val 27273"/>
            </a:avLst>
          </a:prstGeom>
          <a:solidFill>
            <a:srgbClr val="6B8F00"/>
          </a:solidFill>
          <a:ln>
            <a:noFill/>
          </a:ln>
        </p:spPr>
        <p:txBody>
          <a:bodyPr/>
          <a:lstStyle/>
          <a:p>
            <a:endParaRPr lang="da-DK"/>
          </a:p>
        </p:txBody>
      </p:sp>
      <p:sp>
        <p:nvSpPr>
          <p:cNvPr id="5" name="Shape 3"/>
          <p:cNvSpPr/>
          <p:nvPr/>
        </p:nvSpPr>
        <p:spPr>
          <a:xfrm>
            <a:off x="9811512" y="370332"/>
            <a:ext cx="201168" cy="100584"/>
          </a:xfrm>
          <a:prstGeom prst="roundRect">
            <a:avLst>
              <a:gd name="adj" fmla="val 27273"/>
            </a:avLst>
          </a:prstGeom>
          <a:solidFill>
            <a:srgbClr val="6B8F00"/>
          </a:solidFill>
          <a:ln>
            <a:noFill/>
          </a:ln>
        </p:spPr>
        <p:txBody>
          <a:bodyPr/>
          <a:lstStyle/>
          <a:p>
            <a:endParaRPr lang="da-DK"/>
          </a:p>
        </p:txBody>
      </p:sp>
      <p:sp>
        <p:nvSpPr>
          <p:cNvPr id="6" name="Shape 4"/>
          <p:cNvSpPr/>
          <p:nvPr/>
        </p:nvSpPr>
        <p:spPr>
          <a:xfrm>
            <a:off x="10067544" y="370332"/>
            <a:ext cx="201168" cy="100584"/>
          </a:xfrm>
          <a:prstGeom prst="roundRect">
            <a:avLst>
              <a:gd name="adj" fmla="val 27273"/>
            </a:avLst>
          </a:prstGeom>
          <a:solidFill>
            <a:srgbClr val="6B8F00"/>
          </a:solidFill>
          <a:ln>
            <a:noFill/>
          </a:ln>
        </p:spPr>
        <p:txBody>
          <a:bodyPr/>
          <a:lstStyle/>
          <a:p>
            <a:endParaRPr lang="da-DK"/>
          </a:p>
        </p:txBody>
      </p:sp>
      <p:sp>
        <p:nvSpPr>
          <p:cNvPr id="7" name="Shape 5"/>
          <p:cNvSpPr/>
          <p:nvPr/>
        </p:nvSpPr>
        <p:spPr>
          <a:xfrm>
            <a:off x="10323576" y="370332"/>
            <a:ext cx="201168" cy="100584"/>
          </a:xfrm>
          <a:prstGeom prst="roundRect">
            <a:avLst>
              <a:gd name="adj" fmla="val 27273"/>
            </a:avLst>
          </a:prstGeom>
          <a:solidFill>
            <a:srgbClr val="E5E9F1"/>
          </a:solidFill>
          <a:ln>
            <a:noFill/>
          </a:ln>
        </p:spPr>
        <p:txBody>
          <a:bodyPr/>
          <a:lstStyle/>
          <a:p>
            <a:endParaRPr lang="da-DK"/>
          </a:p>
        </p:txBody>
      </p:sp>
      <p:sp>
        <p:nvSpPr>
          <p:cNvPr id="8" name="Shape 6"/>
          <p:cNvSpPr/>
          <p:nvPr/>
        </p:nvSpPr>
        <p:spPr>
          <a:xfrm>
            <a:off x="10579608" y="370332"/>
            <a:ext cx="201168" cy="100584"/>
          </a:xfrm>
          <a:prstGeom prst="roundRect">
            <a:avLst>
              <a:gd name="adj" fmla="val 27273"/>
            </a:avLst>
          </a:prstGeom>
          <a:solidFill>
            <a:srgbClr val="E5E9F1"/>
          </a:solidFill>
          <a:ln>
            <a:noFill/>
          </a:ln>
        </p:spPr>
        <p:txBody>
          <a:bodyPr/>
          <a:lstStyle/>
          <a:p>
            <a:endParaRPr lang="da-DK"/>
          </a:p>
        </p:txBody>
      </p:sp>
      <p:sp>
        <p:nvSpPr>
          <p:cNvPr id="9" name="Shape 7"/>
          <p:cNvSpPr/>
          <p:nvPr/>
        </p:nvSpPr>
        <p:spPr>
          <a:xfrm>
            <a:off x="10835640" y="370332"/>
            <a:ext cx="201168" cy="100584"/>
          </a:xfrm>
          <a:prstGeom prst="roundRect">
            <a:avLst>
              <a:gd name="adj" fmla="val 27273"/>
            </a:avLst>
          </a:prstGeom>
          <a:solidFill>
            <a:srgbClr val="E5E9F1"/>
          </a:solidFill>
          <a:ln>
            <a:noFill/>
          </a:ln>
        </p:spPr>
        <p:txBody>
          <a:bodyPr/>
          <a:lstStyle/>
          <a:p>
            <a:endParaRPr lang="da-DK"/>
          </a:p>
        </p:txBody>
      </p:sp>
      <p:sp>
        <p:nvSpPr>
          <p:cNvPr id="10" name="Shape 8"/>
          <p:cNvSpPr/>
          <p:nvPr/>
        </p:nvSpPr>
        <p:spPr>
          <a:xfrm>
            <a:off x="11091672" y="370332"/>
            <a:ext cx="201168" cy="100584"/>
          </a:xfrm>
          <a:prstGeom prst="roundRect">
            <a:avLst>
              <a:gd name="adj" fmla="val 27273"/>
            </a:avLst>
          </a:prstGeom>
          <a:solidFill>
            <a:srgbClr val="E5E9F1"/>
          </a:solidFill>
          <a:ln>
            <a:noFill/>
          </a:ln>
        </p:spPr>
        <p:txBody>
          <a:bodyPr/>
          <a:lstStyle/>
          <a:p>
            <a:endParaRPr lang="da-DK"/>
          </a:p>
        </p:txBody>
      </p:sp>
      <p:sp>
        <p:nvSpPr>
          <p:cNvPr id="11" name="Shape 9"/>
          <p:cNvSpPr/>
          <p:nvPr/>
        </p:nvSpPr>
        <p:spPr>
          <a:xfrm>
            <a:off x="11347704" y="370332"/>
            <a:ext cx="201168" cy="100584"/>
          </a:xfrm>
          <a:prstGeom prst="roundRect">
            <a:avLst>
              <a:gd name="adj" fmla="val 27273"/>
            </a:avLst>
          </a:prstGeom>
          <a:solidFill>
            <a:srgbClr val="E5E9F1"/>
          </a:solidFill>
          <a:ln>
            <a:noFill/>
          </a:ln>
        </p:spPr>
        <p:txBody>
          <a:bodyPr/>
          <a:lstStyle/>
          <a:p>
            <a:endParaRPr lang="da-DK"/>
          </a:p>
        </p:txBody>
      </p:sp>
      <p:sp>
        <p:nvSpPr>
          <p:cNvPr id="12" name="Shape 10"/>
          <p:cNvSpPr/>
          <p:nvPr/>
        </p:nvSpPr>
        <p:spPr>
          <a:xfrm>
            <a:off x="640080" y="777240"/>
            <a:ext cx="1691640" cy="274320"/>
          </a:xfrm>
          <a:prstGeom prst="roundRect">
            <a:avLst>
              <a:gd name="adj" fmla="val 50000"/>
            </a:avLst>
          </a:prstGeom>
          <a:solidFill>
            <a:srgbClr val="A8ED00"/>
          </a:solidFill>
          <a:ln/>
        </p:spPr>
        <p:txBody>
          <a:bodyPr/>
          <a:lstStyle/>
          <a:p>
            <a:endParaRPr lang="da-DK"/>
          </a:p>
        </p:txBody>
      </p:sp>
      <p:sp>
        <p:nvSpPr>
          <p:cNvPr id="13" name="Text 11"/>
          <p:cNvSpPr/>
          <p:nvPr/>
        </p:nvSpPr>
        <p:spPr>
          <a:xfrm>
            <a:off x="640080" y="777240"/>
            <a:ext cx="1691640" cy="274320"/>
          </a:xfrm>
          <a:prstGeom prst="rect">
            <a:avLst/>
          </a:prstGeom>
          <a:noFill/>
          <a:ln/>
        </p:spPr>
        <p:txBody>
          <a:bodyPr wrap="square" lIns="0" tIns="0" rIns="0" bIns="0" rtlCol="0" anchor="ctr"/>
          <a:lstStyle/>
          <a:p>
            <a:pPr marL="0" indent="0" algn="ctr">
              <a:buNone/>
            </a:pPr>
            <a:r>
              <a:rPr lang="en-US" sz="900" b="1" kern="0" spc="50" dirty="0">
                <a:solidFill>
                  <a:srgbClr val="0D1324"/>
                </a:solidFill>
                <a:latin typeface="Calibri" pitchFamily="34" charset="0"/>
                <a:ea typeface="Calibri" pitchFamily="34" charset="-122"/>
                <a:cs typeface="Calibri" pitchFamily="34" charset="-120"/>
              </a:rPr>
              <a:t>Set the foundation</a:t>
            </a:r>
            <a:endParaRPr lang="en-US" sz="900" dirty="0"/>
          </a:p>
        </p:txBody>
      </p:sp>
      <p:sp>
        <p:nvSpPr>
          <p:cNvPr id="14" name="Shape 12"/>
          <p:cNvSpPr/>
          <p:nvPr/>
        </p:nvSpPr>
        <p:spPr>
          <a:xfrm>
            <a:off x="640080" y="1234440"/>
            <a:ext cx="731520" cy="731520"/>
          </a:xfrm>
          <a:prstGeom prst="ellipse">
            <a:avLst/>
          </a:prstGeom>
          <a:solidFill>
            <a:srgbClr val="0D1324"/>
          </a:solidFill>
          <a:ln/>
        </p:spPr>
        <p:txBody>
          <a:bodyPr/>
          <a:lstStyle/>
          <a:p>
            <a:endParaRPr lang="da-DK"/>
          </a:p>
        </p:txBody>
      </p:sp>
      <p:sp>
        <p:nvSpPr>
          <p:cNvPr id="15" name="Text 13"/>
          <p:cNvSpPr/>
          <p:nvPr/>
        </p:nvSpPr>
        <p:spPr>
          <a:xfrm>
            <a:off x="640080" y="1234440"/>
            <a:ext cx="731520" cy="731520"/>
          </a:xfrm>
          <a:prstGeom prst="rect">
            <a:avLst/>
          </a:prstGeom>
          <a:noFill/>
          <a:ln/>
        </p:spPr>
        <p:txBody>
          <a:bodyPr wrap="square" lIns="0" tIns="0" rIns="0" bIns="0" rtlCol="0" anchor="ctr"/>
          <a:lstStyle/>
          <a:p>
            <a:pPr marL="0" indent="0" algn="ctr">
              <a:buNone/>
            </a:pPr>
            <a:r>
              <a:rPr lang="en-US" sz="2000" b="1" dirty="0">
                <a:solidFill>
                  <a:srgbClr val="A8ED00"/>
                </a:solidFill>
                <a:latin typeface="Cambria" pitchFamily="34" charset="0"/>
                <a:ea typeface="Cambria" pitchFamily="34" charset="-122"/>
                <a:cs typeface="Cambria" pitchFamily="34" charset="-120"/>
              </a:rPr>
              <a:t>02</a:t>
            </a:r>
            <a:endParaRPr lang="en-US" sz="2000" dirty="0"/>
          </a:p>
        </p:txBody>
      </p:sp>
      <p:sp>
        <p:nvSpPr>
          <p:cNvPr id="16" name="Text 14"/>
          <p:cNvSpPr/>
          <p:nvPr/>
        </p:nvSpPr>
        <p:spPr>
          <a:xfrm>
            <a:off x="1536192" y="1280160"/>
            <a:ext cx="4041648" cy="274320"/>
          </a:xfrm>
          <a:prstGeom prst="rect">
            <a:avLst/>
          </a:prstGeom>
          <a:noFill/>
          <a:ln/>
        </p:spPr>
        <p:txBody>
          <a:bodyPr wrap="square" lIns="0" tIns="0" rIns="0" bIns="0" rtlCol="0" anchor="ctr"/>
          <a:lstStyle/>
          <a:p>
            <a:pPr marL="0" indent="0">
              <a:buNone/>
            </a:pPr>
            <a:r>
              <a:rPr lang="en-US" sz="950" b="1" kern="0" spc="80" dirty="0">
                <a:solidFill>
                  <a:srgbClr val="667085"/>
                </a:solidFill>
                <a:latin typeface="Calibri" pitchFamily="34" charset="0"/>
                <a:ea typeface="Calibri" pitchFamily="34" charset="-122"/>
                <a:cs typeface="Calibri" pitchFamily="34" charset="-120"/>
              </a:rPr>
              <a:t>PMO</a:t>
            </a:r>
            <a:endParaRPr lang="en-US" sz="950" dirty="0"/>
          </a:p>
        </p:txBody>
      </p:sp>
      <p:sp>
        <p:nvSpPr>
          <p:cNvPr id="17" name="Text 15"/>
          <p:cNvSpPr/>
          <p:nvPr/>
        </p:nvSpPr>
        <p:spPr>
          <a:xfrm>
            <a:off x="1536192" y="1536192"/>
            <a:ext cx="4041648" cy="685800"/>
          </a:xfrm>
          <a:prstGeom prst="rect">
            <a:avLst/>
          </a:prstGeom>
          <a:noFill/>
          <a:ln/>
        </p:spPr>
        <p:txBody>
          <a:bodyPr wrap="square" lIns="0" tIns="0" rIns="0" bIns="0" rtlCol="0" anchor="ctr"/>
          <a:lstStyle/>
          <a:p>
            <a:pPr marL="0" indent="0">
              <a:lnSpc>
                <a:spcPct val="105000"/>
              </a:lnSpc>
              <a:buNone/>
            </a:pPr>
            <a:r>
              <a:rPr lang="en-US" sz="1600" b="1" dirty="0">
                <a:solidFill>
                  <a:srgbClr val="151927"/>
                </a:solidFill>
                <a:latin typeface="Cambria" pitchFamily="34" charset="0"/>
                <a:ea typeface="Cambria" pitchFamily="34" charset="-122"/>
                <a:cs typeface="Cambria" pitchFamily="34" charset="-120"/>
              </a:rPr>
              <a:t>Create the organization's project models</a:t>
            </a:r>
            <a:endParaRPr lang="en-US" sz="1600" dirty="0"/>
          </a:p>
        </p:txBody>
      </p:sp>
      <p:sp>
        <p:nvSpPr>
          <p:cNvPr id="18" name="Text 16"/>
          <p:cNvSpPr/>
          <p:nvPr/>
        </p:nvSpPr>
        <p:spPr>
          <a:xfrm>
            <a:off x="640080" y="2240280"/>
            <a:ext cx="4937760" cy="960120"/>
          </a:xfrm>
          <a:prstGeom prst="rect">
            <a:avLst/>
          </a:prstGeom>
          <a:noFill/>
          <a:ln/>
        </p:spPr>
        <p:txBody>
          <a:bodyPr wrap="square" lIns="0" tIns="0" rIns="0" bIns="0" rtlCol="0" anchor="ctr"/>
          <a:lstStyle/>
          <a:p>
            <a:pPr marL="0" indent="0">
              <a:lnSpc>
                <a:spcPct val="128000"/>
              </a:lnSpc>
              <a:buNone/>
            </a:pPr>
            <a:r>
              <a:rPr lang="en-US" sz="1050" dirty="0">
                <a:solidFill>
                  <a:srgbClr val="667085"/>
                </a:solidFill>
                <a:latin typeface="Calibri" pitchFamily="34" charset="0"/>
                <a:ea typeface="Calibri" pitchFamily="34" charset="-122"/>
                <a:cs typeface="Calibri" pitchFamily="34" charset="-120"/>
              </a:rPr>
              <a:t>Stage-gate models provide a structured framework for moving projects through defined stages, with clear review points and criteria before progressing. Define the stages, sequence and exit criteria that projects will use as their shared governance framework.</a:t>
            </a:r>
            <a:endParaRPr lang="en-US" sz="1050" dirty="0"/>
          </a:p>
        </p:txBody>
      </p:sp>
      <p:sp>
        <p:nvSpPr>
          <p:cNvPr id="19" name="Shape 17"/>
          <p:cNvSpPr/>
          <p:nvPr/>
        </p:nvSpPr>
        <p:spPr>
          <a:xfrm>
            <a:off x="640080" y="3337560"/>
            <a:ext cx="4937760" cy="1965960"/>
          </a:xfrm>
          <a:prstGeom prst="roundRect">
            <a:avLst>
              <a:gd name="adj" fmla="val 4186"/>
            </a:avLst>
          </a:prstGeom>
          <a:solidFill>
            <a:srgbClr val="FFFFFF"/>
          </a:solidFill>
          <a:ln w="12700">
            <a:solidFill>
              <a:srgbClr val="E5E9F1"/>
            </a:solidFill>
            <a:prstDash val="solid"/>
          </a:ln>
          <a:effectLst>
            <a:outerShdw blurRad="177800" dist="50800" dir="5400000" algn="bl" rotWithShape="0">
              <a:srgbClr val="17213D">
                <a:alpha val="12000"/>
              </a:srgbClr>
            </a:outerShdw>
          </a:effectLst>
        </p:spPr>
        <p:txBody>
          <a:bodyPr/>
          <a:lstStyle/>
          <a:p>
            <a:endParaRPr lang="da-DK"/>
          </a:p>
        </p:txBody>
      </p:sp>
      <p:sp>
        <p:nvSpPr>
          <p:cNvPr id="20" name="Text 18"/>
          <p:cNvSpPr/>
          <p:nvPr/>
        </p:nvSpPr>
        <p:spPr>
          <a:xfrm>
            <a:off x="868680" y="3520440"/>
            <a:ext cx="4480560" cy="256032"/>
          </a:xfrm>
          <a:prstGeom prst="rect">
            <a:avLst/>
          </a:prstGeom>
          <a:noFill/>
          <a:ln/>
        </p:spPr>
        <p:txBody>
          <a:bodyPr wrap="square" lIns="0" tIns="0" rIns="0" bIns="0" rtlCol="0" anchor="ctr"/>
          <a:lstStyle/>
          <a:p>
            <a:pPr marL="0" indent="0">
              <a:buNone/>
            </a:pPr>
            <a:r>
              <a:rPr lang="en-US" sz="900" b="1" kern="0" spc="80" dirty="0">
                <a:solidFill>
                  <a:srgbClr val="6B8F00"/>
                </a:solidFill>
                <a:latin typeface="Calibri" pitchFamily="34" charset="0"/>
                <a:ea typeface="Calibri" pitchFamily="34" charset="-122"/>
                <a:cs typeface="Calibri" pitchFamily="34" charset="-120"/>
              </a:rPr>
              <a:t>THE OUTCOME</a:t>
            </a:r>
            <a:endParaRPr lang="en-US" sz="900" dirty="0"/>
          </a:p>
        </p:txBody>
      </p:sp>
      <p:sp>
        <p:nvSpPr>
          <p:cNvPr id="21" name="Text 19"/>
          <p:cNvSpPr/>
          <p:nvPr/>
        </p:nvSpPr>
        <p:spPr>
          <a:xfrm>
            <a:off x="868680" y="3803904"/>
            <a:ext cx="4480560" cy="1417320"/>
          </a:xfrm>
          <a:prstGeom prst="rect">
            <a:avLst/>
          </a:prstGeom>
          <a:noFill/>
          <a:ln/>
        </p:spPr>
        <p:txBody>
          <a:bodyPr wrap="square" lIns="0" tIns="0" rIns="0" bIns="0" rtlCol="0" anchor="ctr"/>
          <a:lstStyle/>
          <a:p>
            <a:pPr marL="0" indent="0">
              <a:lnSpc>
                <a:spcPct val="130000"/>
              </a:lnSpc>
              <a:buNone/>
            </a:pPr>
            <a:r>
              <a:rPr lang="en-US" sz="1100" i="1" dirty="0">
                <a:solidFill>
                  <a:srgbClr val="151927"/>
                </a:solidFill>
                <a:latin typeface="Calibri" pitchFamily="34" charset="0"/>
                <a:ea typeface="Calibri" pitchFamily="34" charset="-122"/>
                <a:cs typeface="Calibri" pitchFamily="34" charset="-120"/>
              </a:rPr>
              <a:t>Reviewed project models are ready before Project Managers begin creating and managing projects.</a:t>
            </a:r>
            <a:endParaRPr lang="en-US" sz="1100" dirty="0"/>
          </a:p>
        </p:txBody>
      </p:sp>
      <p:sp>
        <p:nvSpPr>
          <p:cNvPr id="22" name="Text 20"/>
          <p:cNvSpPr/>
          <p:nvPr/>
        </p:nvSpPr>
        <p:spPr>
          <a:xfrm>
            <a:off x="6080760" y="1234440"/>
            <a:ext cx="5486400" cy="274320"/>
          </a:xfrm>
          <a:prstGeom prst="rect">
            <a:avLst/>
          </a:prstGeom>
          <a:noFill/>
          <a:ln/>
        </p:spPr>
        <p:txBody>
          <a:bodyPr wrap="square" lIns="0" tIns="0" rIns="0" bIns="0" rtlCol="0" anchor="ctr"/>
          <a:lstStyle/>
          <a:p>
            <a:pPr marL="0" indent="0">
              <a:buNone/>
            </a:pPr>
            <a:r>
              <a:rPr lang="en-US" sz="1000" b="1" kern="0" spc="100" dirty="0">
                <a:solidFill>
                  <a:srgbClr val="667085"/>
                </a:solidFill>
                <a:latin typeface="Calibri" pitchFamily="34" charset="0"/>
                <a:ea typeface="Calibri" pitchFamily="34" charset="-122"/>
                <a:cs typeface="Calibri" pitchFamily="34" charset="-120"/>
              </a:rPr>
              <a:t>THE STEPS</a:t>
            </a:r>
            <a:endParaRPr lang="en-US" sz="1000" dirty="0"/>
          </a:p>
        </p:txBody>
      </p:sp>
      <p:sp>
        <p:nvSpPr>
          <p:cNvPr id="23" name="Shape 21"/>
          <p:cNvSpPr/>
          <p:nvPr/>
        </p:nvSpPr>
        <p:spPr>
          <a:xfrm>
            <a:off x="6080760" y="1600200"/>
            <a:ext cx="5486400" cy="621792"/>
          </a:xfrm>
          <a:prstGeom prst="roundRect">
            <a:avLst>
              <a:gd name="adj" fmla="val 11765"/>
            </a:avLst>
          </a:prstGeom>
          <a:solidFill>
            <a:srgbClr val="FFFFFF"/>
          </a:solidFill>
          <a:ln w="12700">
            <a:solidFill>
              <a:srgbClr val="E5E9F1"/>
            </a:solidFill>
            <a:prstDash val="solid"/>
          </a:ln>
        </p:spPr>
        <p:txBody>
          <a:bodyPr/>
          <a:lstStyle/>
          <a:p>
            <a:endParaRPr lang="da-DK"/>
          </a:p>
        </p:txBody>
      </p:sp>
      <p:sp>
        <p:nvSpPr>
          <p:cNvPr id="24" name="Shape 22"/>
          <p:cNvSpPr/>
          <p:nvPr/>
        </p:nvSpPr>
        <p:spPr>
          <a:xfrm>
            <a:off x="6227064" y="1755648"/>
            <a:ext cx="310896" cy="310896"/>
          </a:xfrm>
          <a:prstGeom prst="ellipse">
            <a:avLst/>
          </a:prstGeom>
          <a:solidFill>
            <a:srgbClr val="0D1324"/>
          </a:solidFill>
          <a:ln/>
        </p:spPr>
        <p:txBody>
          <a:bodyPr/>
          <a:lstStyle/>
          <a:p>
            <a:endParaRPr lang="da-DK"/>
          </a:p>
        </p:txBody>
      </p:sp>
      <p:sp>
        <p:nvSpPr>
          <p:cNvPr id="25" name="Text 23"/>
          <p:cNvSpPr/>
          <p:nvPr/>
        </p:nvSpPr>
        <p:spPr>
          <a:xfrm>
            <a:off x="6227064" y="1755648"/>
            <a:ext cx="310896" cy="310896"/>
          </a:xfrm>
          <a:prstGeom prst="rect">
            <a:avLst/>
          </a:prstGeom>
          <a:noFill/>
          <a:ln/>
        </p:spPr>
        <p:txBody>
          <a:bodyPr wrap="square" lIns="0" tIns="0" rIns="0" bIns="0" rtlCol="0" anchor="ctr"/>
          <a:lstStyle/>
          <a:p>
            <a:pPr marL="0" indent="0" algn="ctr">
              <a:buNone/>
            </a:pPr>
            <a:r>
              <a:rPr lang="en-US" sz="950" b="1" dirty="0">
                <a:solidFill>
                  <a:srgbClr val="A8ED00"/>
                </a:solidFill>
                <a:latin typeface="Calibri" pitchFamily="34" charset="0"/>
                <a:ea typeface="Calibri" pitchFamily="34" charset="-122"/>
                <a:cs typeface="Calibri" pitchFamily="34" charset="-120"/>
              </a:rPr>
              <a:t>01</a:t>
            </a:r>
            <a:endParaRPr lang="en-US" sz="950" dirty="0"/>
          </a:p>
        </p:txBody>
      </p:sp>
      <p:sp>
        <p:nvSpPr>
          <p:cNvPr id="26" name="Text 24"/>
          <p:cNvSpPr/>
          <p:nvPr/>
        </p:nvSpPr>
        <p:spPr>
          <a:xfrm>
            <a:off x="6675120" y="1600200"/>
            <a:ext cx="4754880" cy="621792"/>
          </a:xfrm>
          <a:prstGeom prst="rect">
            <a:avLst/>
          </a:prstGeom>
          <a:noFill/>
          <a:ln/>
        </p:spPr>
        <p:txBody>
          <a:bodyPr wrap="square" lIns="0" tIns="0" rIns="0" bIns="0" rtlCol="0" anchor="ctr"/>
          <a:lstStyle/>
          <a:p>
            <a:pPr marL="0" indent="0">
              <a:lnSpc>
                <a:spcPct val="105000"/>
              </a:lnSpc>
              <a:buNone/>
            </a:pPr>
            <a:r>
              <a:rPr lang="en-US" sz="1150" dirty="0">
                <a:solidFill>
                  <a:srgbClr val="151927"/>
                </a:solidFill>
                <a:latin typeface="Calibri" pitchFamily="34" charset="0"/>
                <a:ea typeface="Calibri" pitchFamily="34" charset="-122"/>
                <a:cs typeface="Calibri" pitchFamily="34" charset="-120"/>
              </a:rPr>
              <a:t>Define the model purpose</a:t>
            </a:r>
            <a:endParaRPr lang="en-US" sz="1150" dirty="0"/>
          </a:p>
        </p:txBody>
      </p:sp>
      <p:sp>
        <p:nvSpPr>
          <p:cNvPr id="27" name="Shape 25"/>
          <p:cNvSpPr/>
          <p:nvPr/>
        </p:nvSpPr>
        <p:spPr>
          <a:xfrm>
            <a:off x="6382512" y="2221992"/>
            <a:ext cx="0" cy="182880"/>
          </a:xfrm>
          <a:prstGeom prst="line">
            <a:avLst/>
          </a:prstGeom>
          <a:noFill/>
          <a:ln w="15875">
            <a:solidFill>
              <a:srgbClr val="E5E9F1"/>
            </a:solidFill>
            <a:prstDash val="dash"/>
          </a:ln>
        </p:spPr>
        <p:txBody>
          <a:bodyPr/>
          <a:lstStyle/>
          <a:p>
            <a:endParaRPr lang="da-DK"/>
          </a:p>
        </p:txBody>
      </p:sp>
      <p:sp>
        <p:nvSpPr>
          <p:cNvPr id="28" name="Shape 26"/>
          <p:cNvSpPr/>
          <p:nvPr/>
        </p:nvSpPr>
        <p:spPr>
          <a:xfrm>
            <a:off x="6080760" y="2404872"/>
            <a:ext cx="5486400" cy="621792"/>
          </a:xfrm>
          <a:prstGeom prst="roundRect">
            <a:avLst>
              <a:gd name="adj" fmla="val 11765"/>
            </a:avLst>
          </a:prstGeom>
          <a:solidFill>
            <a:srgbClr val="FFFFFF"/>
          </a:solidFill>
          <a:ln w="12700">
            <a:solidFill>
              <a:srgbClr val="E5E9F1"/>
            </a:solidFill>
            <a:prstDash val="solid"/>
          </a:ln>
        </p:spPr>
        <p:txBody>
          <a:bodyPr/>
          <a:lstStyle/>
          <a:p>
            <a:endParaRPr lang="da-DK"/>
          </a:p>
        </p:txBody>
      </p:sp>
      <p:sp>
        <p:nvSpPr>
          <p:cNvPr id="29" name="Shape 27"/>
          <p:cNvSpPr/>
          <p:nvPr/>
        </p:nvSpPr>
        <p:spPr>
          <a:xfrm>
            <a:off x="6227064" y="2560320"/>
            <a:ext cx="310896" cy="310896"/>
          </a:xfrm>
          <a:prstGeom prst="ellipse">
            <a:avLst/>
          </a:prstGeom>
          <a:solidFill>
            <a:srgbClr val="0D1324"/>
          </a:solidFill>
          <a:ln/>
        </p:spPr>
        <p:txBody>
          <a:bodyPr/>
          <a:lstStyle/>
          <a:p>
            <a:endParaRPr lang="da-DK"/>
          </a:p>
        </p:txBody>
      </p:sp>
      <p:sp>
        <p:nvSpPr>
          <p:cNvPr id="30" name="Text 28"/>
          <p:cNvSpPr/>
          <p:nvPr/>
        </p:nvSpPr>
        <p:spPr>
          <a:xfrm>
            <a:off x="6227064" y="2560320"/>
            <a:ext cx="310896" cy="310896"/>
          </a:xfrm>
          <a:prstGeom prst="rect">
            <a:avLst/>
          </a:prstGeom>
          <a:noFill/>
          <a:ln/>
        </p:spPr>
        <p:txBody>
          <a:bodyPr wrap="square" lIns="0" tIns="0" rIns="0" bIns="0" rtlCol="0" anchor="ctr"/>
          <a:lstStyle/>
          <a:p>
            <a:pPr marL="0" indent="0" algn="ctr">
              <a:buNone/>
            </a:pPr>
            <a:r>
              <a:rPr lang="en-US" sz="950" b="1" dirty="0">
                <a:solidFill>
                  <a:srgbClr val="A8ED00"/>
                </a:solidFill>
                <a:latin typeface="Calibri" pitchFamily="34" charset="0"/>
                <a:ea typeface="Calibri" pitchFamily="34" charset="-122"/>
                <a:cs typeface="Calibri" pitchFamily="34" charset="-120"/>
              </a:rPr>
              <a:t>02</a:t>
            </a:r>
            <a:endParaRPr lang="en-US" sz="950" dirty="0"/>
          </a:p>
        </p:txBody>
      </p:sp>
      <p:sp>
        <p:nvSpPr>
          <p:cNvPr id="31" name="Text 29"/>
          <p:cNvSpPr/>
          <p:nvPr/>
        </p:nvSpPr>
        <p:spPr>
          <a:xfrm>
            <a:off x="6675120" y="2404872"/>
            <a:ext cx="4754880" cy="621792"/>
          </a:xfrm>
          <a:prstGeom prst="rect">
            <a:avLst/>
          </a:prstGeom>
          <a:noFill/>
          <a:ln/>
        </p:spPr>
        <p:txBody>
          <a:bodyPr wrap="square" lIns="0" tIns="0" rIns="0" bIns="0" rtlCol="0" anchor="ctr"/>
          <a:lstStyle/>
          <a:p>
            <a:pPr marL="0" indent="0">
              <a:lnSpc>
                <a:spcPct val="105000"/>
              </a:lnSpc>
              <a:buNone/>
            </a:pPr>
            <a:r>
              <a:rPr lang="en-US" sz="1150" dirty="0">
                <a:solidFill>
                  <a:srgbClr val="151927"/>
                </a:solidFill>
                <a:latin typeface="Calibri" pitchFamily="34" charset="0"/>
                <a:ea typeface="Calibri" pitchFamily="34" charset="-122"/>
                <a:cs typeface="Calibri" pitchFamily="34" charset="-120"/>
              </a:rPr>
              <a:t>Create the stages</a:t>
            </a:r>
            <a:endParaRPr lang="en-US" sz="1150" dirty="0"/>
          </a:p>
        </p:txBody>
      </p:sp>
      <p:sp>
        <p:nvSpPr>
          <p:cNvPr id="32" name="Shape 30"/>
          <p:cNvSpPr/>
          <p:nvPr/>
        </p:nvSpPr>
        <p:spPr>
          <a:xfrm>
            <a:off x="6382512" y="3026664"/>
            <a:ext cx="0" cy="182880"/>
          </a:xfrm>
          <a:prstGeom prst="line">
            <a:avLst/>
          </a:prstGeom>
          <a:noFill/>
          <a:ln w="15875">
            <a:solidFill>
              <a:srgbClr val="E5E9F1"/>
            </a:solidFill>
            <a:prstDash val="dash"/>
          </a:ln>
        </p:spPr>
        <p:txBody>
          <a:bodyPr/>
          <a:lstStyle/>
          <a:p>
            <a:endParaRPr lang="da-DK"/>
          </a:p>
        </p:txBody>
      </p:sp>
      <p:sp>
        <p:nvSpPr>
          <p:cNvPr id="33" name="Shape 31"/>
          <p:cNvSpPr/>
          <p:nvPr/>
        </p:nvSpPr>
        <p:spPr>
          <a:xfrm>
            <a:off x="6080760" y="3209544"/>
            <a:ext cx="5486400" cy="621792"/>
          </a:xfrm>
          <a:prstGeom prst="roundRect">
            <a:avLst>
              <a:gd name="adj" fmla="val 11765"/>
            </a:avLst>
          </a:prstGeom>
          <a:solidFill>
            <a:srgbClr val="FFFFFF"/>
          </a:solidFill>
          <a:ln w="12700">
            <a:solidFill>
              <a:srgbClr val="E5E9F1"/>
            </a:solidFill>
            <a:prstDash val="solid"/>
          </a:ln>
        </p:spPr>
        <p:txBody>
          <a:bodyPr/>
          <a:lstStyle/>
          <a:p>
            <a:endParaRPr lang="da-DK"/>
          </a:p>
        </p:txBody>
      </p:sp>
      <p:sp>
        <p:nvSpPr>
          <p:cNvPr id="34" name="Shape 32"/>
          <p:cNvSpPr/>
          <p:nvPr/>
        </p:nvSpPr>
        <p:spPr>
          <a:xfrm>
            <a:off x="6227064" y="3364992"/>
            <a:ext cx="310896" cy="310896"/>
          </a:xfrm>
          <a:prstGeom prst="ellipse">
            <a:avLst/>
          </a:prstGeom>
          <a:solidFill>
            <a:srgbClr val="0D1324"/>
          </a:solidFill>
          <a:ln/>
        </p:spPr>
        <p:txBody>
          <a:bodyPr/>
          <a:lstStyle/>
          <a:p>
            <a:endParaRPr lang="da-DK"/>
          </a:p>
        </p:txBody>
      </p:sp>
      <p:sp>
        <p:nvSpPr>
          <p:cNvPr id="35" name="Text 33"/>
          <p:cNvSpPr/>
          <p:nvPr/>
        </p:nvSpPr>
        <p:spPr>
          <a:xfrm>
            <a:off x="6227064" y="3364992"/>
            <a:ext cx="310896" cy="310896"/>
          </a:xfrm>
          <a:prstGeom prst="rect">
            <a:avLst/>
          </a:prstGeom>
          <a:noFill/>
          <a:ln/>
        </p:spPr>
        <p:txBody>
          <a:bodyPr wrap="square" lIns="0" tIns="0" rIns="0" bIns="0" rtlCol="0" anchor="ctr"/>
          <a:lstStyle/>
          <a:p>
            <a:pPr marL="0" indent="0" algn="ctr">
              <a:buNone/>
            </a:pPr>
            <a:r>
              <a:rPr lang="en-US" sz="950" b="1" dirty="0">
                <a:solidFill>
                  <a:srgbClr val="A8ED00"/>
                </a:solidFill>
                <a:latin typeface="Calibri" pitchFamily="34" charset="0"/>
                <a:ea typeface="Calibri" pitchFamily="34" charset="-122"/>
                <a:cs typeface="Calibri" pitchFamily="34" charset="-120"/>
              </a:rPr>
              <a:t>03</a:t>
            </a:r>
            <a:endParaRPr lang="en-US" sz="950" dirty="0"/>
          </a:p>
        </p:txBody>
      </p:sp>
      <p:sp>
        <p:nvSpPr>
          <p:cNvPr id="36" name="Text 34"/>
          <p:cNvSpPr/>
          <p:nvPr/>
        </p:nvSpPr>
        <p:spPr>
          <a:xfrm>
            <a:off x="6675120" y="3209544"/>
            <a:ext cx="4754880" cy="621792"/>
          </a:xfrm>
          <a:prstGeom prst="rect">
            <a:avLst/>
          </a:prstGeom>
          <a:noFill/>
          <a:ln/>
        </p:spPr>
        <p:txBody>
          <a:bodyPr wrap="square" lIns="0" tIns="0" rIns="0" bIns="0" rtlCol="0" anchor="ctr"/>
          <a:lstStyle/>
          <a:p>
            <a:pPr marL="0" indent="0">
              <a:lnSpc>
                <a:spcPct val="105000"/>
              </a:lnSpc>
              <a:buNone/>
            </a:pPr>
            <a:r>
              <a:rPr lang="en-US" sz="1150" dirty="0">
                <a:solidFill>
                  <a:srgbClr val="151927"/>
                </a:solidFill>
                <a:latin typeface="Calibri" pitchFamily="34" charset="0"/>
                <a:ea typeface="Calibri" pitchFamily="34" charset="-122"/>
                <a:cs typeface="Calibri" pitchFamily="34" charset="-120"/>
              </a:rPr>
              <a:t>Add exit criteria</a:t>
            </a:r>
            <a:endParaRPr lang="en-US" sz="1150" dirty="0"/>
          </a:p>
        </p:txBody>
      </p:sp>
      <p:sp>
        <p:nvSpPr>
          <p:cNvPr id="37" name="Shape 35"/>
          <p:cNvSpPr/>
          <p:nvPr/>
        </p:nvSpPr>
        <p:spPr>
          <a:xfrm>
            <a:off x="6382512" y="3831336"/>
            <a:ext cx="0" cy="182880"/>
          </a:xfrm>
          <a:prstGeom prst="line">
            <a:avLst/>
          </a:prstGeom>
          <a:noFill/>
          <a:ln w="15875">
            <a:solidFill>
              <a:srgbClr val="E5E9F1"/>
            </a:solidFill>
            <a:prstDash val="dash"/>
          </a:ln>
        </p:spPr>
        <p:txBody>
          <a:bodyPr/>
          <a:lstStyle/>
          <a:p>
            <a:endParaRPr lang="da-DK"/>
          </a:p>
        </p:txBody>
      </p:sp>
      <p:sp>
        <p:nvSpPr>
          <p:cNvPr id="38" name="Shape 36"/>
          <p:cNvSpPr/>
          <p:nvPr/>
        </p:nvSpPr>
        <p:spPr>
          <a:xfrm>
            <a:off x="6080760" y="4014216"/>
            <a:ext cx="5486400" cy="621792"/>
          </a:xfrm>
          <a:prstGeom prst="roundRect">
            <a:avLst>
              <a:gd name="adj" fmla="val 11765"/>
            </a:avLst>
          </a:prstGeom>
          <a:solidFill>
            <a:srgbClr val="FFFFFF"/>
          </a:solidFill>
          <a:ln w="12700">
            <a:solidFill>
              <a:srgbClr val="E5E9F1"/>
            </a:solidFill>
            <a:prstDash val="solid"/>
          </a:ln>
        </p:spPr>
        <p:txBody>
          <a:bodyPr/>
          <a:lstStyle/>
          <a:p>
            <a:endParaRPr lang="da-DK"/>
          </a:p>
        </p:txBody>
      </p:sp>
      <p:sp>
        <p:nvSpPr>
          <p:cNvPr id="39" name="Shape 37"/>
          <p:cNvSpPr/>
          <p:nvPr/>
        </p:nvSpPr>
        <p:spPr>
          <a:xfrm>
            <a:off x="6227064" y="4169664"/>
            <a:ext cx="310896" cy="310896"/>
          </a:xfrm>
          <a:prstGeom prst="ellipse">
            <a:avLst/>
          </a:prstGeom>
          <a:solidFill>
            <a:srgbClr val="0D1324"/>
          </a:solidFill>
          <a:ln/>
        </p:spPr>
        <p:txBody>
          <a:bodyPr/>
          <a:lstStyle/>
          <a:p>
            <a:endParaRPr lang="da-DK"/>
          </a:p>
        </p:txBody>
      </p:sp>
      <p:sp>
        <p:nvSpPr>
          <p:cNvPr id="40" name="Text 38"/>
          <p:cNvSpPr/>
          <p:nvPr/>
        </p:nvSpPr>
        <p:spPr>
          <a:xfrm>
            <a:off x="6227064" y="4169664"/>
            <a:ext cx="310896" cy="310896"/>
          </a:xfrm>
          <a:prstGeom prst="rect">
            <a:avLst/>
          </a:prstGeom>
          <a:noFill/>
          <a:ln/>
        </p:spPr>
        <p:txBody>
          <a:bodyPr wrap="square" lIns="0" tIns="0" rIns="0" bIns="0" rtlCol="0" anchor="ctr"/>
          <a:lstStyle/>
          <a:p>
            <a:pPr marL="0" indent="0" algn="ctr">
              <a:buNone/>
            </a:pPr>
            <a:r>
              <a:rPr lang="en-US" sz="950" b="1" dirty="0">
                <a:solidFill>
                  <a:srgbClr val="A8ED00"/>
                </a:solidFill>
                <a:latin typeface="Calibri" pitchFamily="34" charset="0"/>
                <a:ea typeface="Calibri" pitchFamily="34" charset="-122"/>
                <a:cs typeface="Calibri" pitchFamily="34" charset="-120"/>
              </a:rPr>
              <a:t>04</a:t>
            </a:r>
            <a:endParaRPr lang="en-US" sz="950" dirty="0"/>
          </a:p>
        </p:txBody>
      </p:sp>
      <p:sp>
        <p:nvSpPr>
          <p:cNvPr id="41" name="Text 39"/>
          <p:cNvSpPr/>
          <p:nvPr/>
        </p:nvSpPr>
        <p:spPr>
          <a:xfrm>
            <a:off x="6675120" y="4014216"/>
            <a:ext cx="4754880" cy="621792"/>
          </a:xfrm>
          <a:prstGeom prst="rect">
            <a:avLst/>
          </a:prstGeom>
          <a:noFill/>
          <a:ln/>
        </p:spPr>
        <p:txBody>
          <a:bodyPr wrap="square" lIns="0" tIns="0" rIns="0" bIns="0" rtlCol="0" anchor="ctr"/>
          <a:lstStyle/>
          <a:p>
            <a:pPr marL="0" indent="0">
              <a:lnSpc>
                <a:spcPct val="105000"/>
              </a:lnSpc>
              <a:buNone/>
            </a:pPr>
            <a:r>
              <a:rPr lang="en-US" sz="1150" dirty="0">
                <a:solidFill>
                  <a:srgbClr val="151927"/>
                </a:solidFill>
                <a:latin typeface="Calibri" pitchFamily="34" charset="0"/>
                <a:ea typeface="Calibri" pitchFamily="34" charset="-122"/>
                <a:cs typeface="Calibri" pitchFamily="34" charset="-120"/>
              </a:rPr>
              <a:t>Review the complete flow</a:t>
            </a:r>
            <a:endParaRPr lang="en-US" sz="1150" dirty="0"/>
          </a:p>
        </p:txBody>
      </p:sp>
      <p:sp>
        <p:nvSpPr>
          <p:cNvPr id="42" name="Shape 40"/>
          <p:cNvSpPr/>
          <p:nvPr/>
        </p:nvSpPr>
        <p:spPr>
          <a:xfrm>
            <a:off x="6382512" y="4636008"/>
            <a:ext cx="0" cy="182880"/>
          </a:xfrm>
          <a:prstGeom prst="line">
            <a:avLst/>
          </a:prstGeom>
          <a:noFill/>
          <a:ln w="15875">
            <a:solidFill>
              <a:srgbClr val="E5E9F1"/>
            </a:solidFill>
            <a:prstDash val="dash"/>
          </a:ln>
        </p:spPr>
        <p:txBody>
          <a:bodyPr/>
          <a:lstStyle/>
          <a:p>
            <a:endParaRPr lang="da-DK"/>
          </a:p>
        </p:txBody>
      </p:sp>
      <p:sp>
        <p:nvSpPr>
          <p:cNvPr id="43" name="Shape 41"/>
          <p:cNvSpPr/>
          <p:nvPr/>
        </p:nvSpPr>
        <p:spPr>
          <a:xfrm>
            <a:off x="6080760" y="4818888"/>
            <a:ext cx="5486400" cy="621792"/>
          </a:xfrm>
          <a:prstGeom prst="roundRect">
            <a:avLst>
              <a:gd name="adj" fmla="val 11765"/>
            </a:avLst>
          </a:prstGeom>
          <a:solidFill>
            <a:srgbClr val="FFFFFF"/>
          </a:solidFill>
          <a:ln w="12700">
            <a:solidFill>
              <a:srgbClr val="E5E9F1"/>
            </a:solidFill>
            <a:prstDash val="solid"/>
          </a:ln>
        </p:spPr>
        <p:txBody>
          <a:bodyPr/>
          <a:lstStyle/>
          <a:p>
            <a:endParaRPr lang="da-DK"/>
          </a:p>
        </p:txBody>
      </p:sp>
      <p:sp>
        <p:nvSpPr>
          <p:cNvPr id="44" name="Shape 42"/>
          <p:cNvSpPr/>
          <p:nvPr/>
        </p:nvSpPr>
        <p:spPr>
          <a:xfrm>
            <a:off x="6227064" y="4974336"/>
            <a:ext cx="310896" cy="310896"/>
          </a:xfrm>
          <a:prstGeom prst="ellipse">
            <a:avLst/>
          </a:prstGeom>
          <a:solidFill>
            <a:srgbClr val="0D1324"/>
          </a:solidFill>
          <a:ln/>
        </p:spPr>
        <p:txBody>
          <a:bodyPr/>
          <a:lstStyle/>
          <a:p>
            <a:endParaRPr lang="da-DK"/>
          </a:p>
        </p:txBody>
      </p:sp>
      <p:sp>
        <p:nvSpPr>
          <p:cNvPr id="45" name="Text 43"/>
          <p:cNvSpPr/>
          <p:nvPr/>
        </p:nvSpPr>
        <p:spPr>
          <a:xfrm>
            <a:off x="6227064" y="4974336"/>
            <a:ext cx="310896" cy="310896"/>
          </a:xfrm>
          <a:prstGeom prst="rect">
            <a:avLst/>
          </a:prstGeom>
          <a:noFill/>
          <a:ln/>
        </p:spPr>
        <p:txBody>
          <a:bodyPr wrap="square" lIns="0" tIns="0" rIns="0" bIns="0" rtlCol="0" anchor="ctr"/>
          <a:lstStyle/>
          <a:p>
            <a:pPr marL="0" indent="0" algn="ctr">
              <a:buNone/>
            </a:pPr>
            <a:r>
              <a:rPr lang="en-US" sz="950" b="1" dirty="0">
                <a:solidFill>
                  <a:srgbClr val="A8ED00"/>
                </a:solidFill>
                <a:latin typeface="Calibri" pitchFamily="34" charset="0"/>
                <a:ea typeface="Calibri" pitchFamily="34" charset="-122"/>
                <a:cs typeface="Calibri" pitchFamily="34" charset="-120"/>
              </a:rPr>
              <a:t>05</a:t>
            </a:r>
            <a:endParaRPr lang="en-US" sz="950" dirty="0"/>
          </a:p>
        </p:txBody>
      </p:sp>
      <p:sp>
        <p:nvSpPr>
          <p:cNvPr id="46" name="Text 44"/>
          <p:cNvSpPr/>
          <p:nvPr/>
        </p:nvSpPr>
        <p:spPr>
          <a:xfrm>
            <a:off x="6675120" y="4818888"/>
            <a:ext cx="4754880" cy="621792"/>
          </a:xfrm>
          <a:prstGeom prst="rect">
            <a:avLst/>
          </a:prstGeom>
          <a:noFill/>
          <a:ln/>
        </p:spPr>
        <p:txBody>
          <a:bodyPr wrap="square" lIns="0" tIns="0" rIns="0" bIns="0" rtlCol="0" anchor="ctr"/>
          <a:lstStyle/>
          <a:p>
            <a:pPr marL="0" indent="0">
              <a:lnSpc>
                <a:spcPct val="105000"/>
              </a:lnSpc>
              <a:buNone/>
            </a:pPr>
            <a:r>
              <a:rPr lang="en-US" sz="1150" dirty="0">
                <a:solidFill>
                  <a:srgbClr val="151927"/>
                </a:solidFill>
                <a:latin typeface="Calibri" pitchFamily="34" charset="0"/>
                <a:ea typeface="Calibri" pitchFamily="34" charset="-122"/>
                <a:cs typeface="Calibri" pitchFamily="34" charset="-120"/>
              </a:rPr>
              <a:t>Activate the model</a:t>
            </a:r>
            <a:endParaRPr lang="en-US" sz="1150" dirty="0"/>
          </a:p>
        </p:txBody>
      </p:sp>
      <p:sp>
        <p:nvSpPr>
          <p:cNvPr id="47" name="Text 45"/>
          <p:cNvSpPr/>
          <p:nvPr/>
        </p:nvSpPr>
        <p:spPr>
          <a:xfrm>
            <a:off x="640080" y="6537960"/>
            <a:ext cx="5486400" cy="256032"/>
          </a:xfrm>
          <a:prstGeom prst="rect">
            <a:avLst/>
          </a:prstGeom>
          <a:noFill/>
          <a:ln/>
        </p:spPr>
        <p:txBody>
          <a:bodyPr wrap="square" lIns="0" tIns="0" rIns="0" bIns="0" rtlCol="0" anchor="ctr"/>
          <a:lstStyle/>
          <a:p>
            <a:pPr marL="0" indent="0">
              <a:buNone/>
            </a:pPr>
            <a:r>
              <a:rPr lang="en-US" sz="850" dirty="0">
                <a:solidFill>
                  <a:srgbClr val="667085"/>
                </a:solidFill>
                <a:latin typeface="Calibri" pitchFamily="34" charset="0"/>
                <a:ea typeface="Calibri" pitchFamily="34" charset="-122"/>
                <a:cs typeface="Calibri" pitchFamily="34" charset="-120"/>
              </a:rPr>
              <a:t>Get started — Quick guides</a:t>
            </a:r>
            <a:endParaRPr lang="en-US" sz="850" dirty="0"/>
          </a:p>
        </p:txBody>
      </p:sp>
      <p:sp>
        <p:nvSpPr>
          <p:cNvPr id="48" name="Text 46"/>
          <p:cNvSpPr/>
          <p:nvPr/>
        </p:nvSpPr>
        <p:spPr>
          <a:xfrm>
            <a:off x="10607040" y="6537960"/>
            <a:ext cx="914400" cy="256032"/>
          </a:xfrm>
          <a:prstGeom prst="rect">
            <a:avLst/>
          </a:prstGeom>
          <a:noFill/>
          <a:ln/>
        </p:spPr>
        <p:txBody>
          <a:bodyPr wrap="square" lIns="0" tIns="0" rIns="0" bIns="0" rtlCol="0" anchor="ctr"/>
          <a:lstStyle/>
          <a:p>
            <a:pPr marL="0" indent="0" algn="r">
              <a:buNone/>
            </a:pPr>
            <a:r>
              <a:rPr lang="en-US" sz="850" b="1" dirty="0">
                <a:solidFill>
                  <a:srgbClr val="667085"/>
                </a:solidFill>
                <a:latin typeface="Calibri" pitchFamily="34" charset="0"/>
                <a:ea typeface="Calibri" pitchFamily="34" charset="-122"/>
                <a:cs typeface="Calibri" pitchFamily="34" charset="-120"/>
              </a:rPr>
              <a:t>1PM</a:t>
            </a:r>
            <a:endParaRPr lang="en-US" sz="850" dirty="0"/>
          </a:p>
        </p:txBody>
      </p:sp>
      <p:sp>
        <p:nvSpPr>
          <p:cNvPr id="49" name="Text 47"/>
          <p:cNvSpPr/>
          <p:nvPr/>
        </p:nvSpPr>
        <p:spPr>
          <a:xfrm>
            <a:off x="11475720" y="6537960"/>
            <a:ext cx="548640" cy="256032"/>
          </a:xfrm>
          <a:prstGeom prst="rect">
            <a:avLst/>
          </a:prstGeom>
          <a:noFill/>
          <a:ln/>
        </p:spPr>
        <p:txBody>
          <a:bodyPr wrap="square" lIns="0" tIns="0" rIns="0" bIns="0" rtlCol="0" anchor="ctr"/>
          <a:lstStyle/>
          <a:p>
            <a:pPr marL="0" indent="0" algn="r">
              <a:buNone/>
            </a:pPr>
            <a:r>
              <a:rPr lang="en-US" sz="850" dirty="0">
                <a:solidFill>
                  <a:srgbClr val="667085"/>
                </a:solidFill>
                <a:latin typeface="Calibri" pitchFamily="34" charset="0"/>
                <a:ea typeface="Calibri" pitchFamily="34" charset="-122"/>
                <a:cs typeface="Calibri" pitchFamily="34" charset="-120"/>
              </a:rPr>
              <a:t>19</a:t>
            </a:r>
            <a:endParaRPr lang="en-US" sz="850" dirty="0"/>
          </a:p>
        </p:txBody>
      </p:sp>
      <p:sp>
        <p:nvSpPr>
          <p:cNvPr id="50" name="Rounded Rectangle 49"/>
          <p:cNvSpPr/>
          <p:nvPr/>
        </p:nvSpPr>
        <p:spPr>
          <a:xfrm>
            <a:off x="11603736" y="370332"/>
            <a:ext cx="201168" cy="100584"/>
          </a:xfrm>
          <a:prstGeom prst="roundRect">
            <a:avLst/>
          </a:prstGeom>
          <a:solidFill>
            <a:srgbClr val="E5E9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6F8FB"/>
        </a:solidFill>
        <a:effectLst/>
      </p:bgPr>
    </p:bg>
    <p:spTree>
      <p:nvGrpSpPr>
        <p:cNvPr id="1" name=""/>
        <p:cNvGrpSpPr/>
        <p:nvPr/>
      </p:nvGrpSpPr>
      <p:grpSpPr>
        <a:xfrm>
          <a:off x="0" y="0"/>
          <a:ext cx="0" cy="0"/>
          <a:chOff x="0" y="0"/>
          <a:chExt cx="0" cy="0"/>
        </a:xfrm>
      </p:grpSpPr>
      <p:sp>
        <p:nvSpPr>
          <p:cNvPr id="2" name="Text 0"/>
          <p:cNvSpPr/>
          <p:nvPr/>
        </p:nvSpPr>
        <p:spPr>
          <a:xfrm>
            <a:off x="640080" y="292608"/>
            <a:ext cx="8229600" cy="256032"/>
          </a:xfrm>
          <a:prstGeom prst="rect">
            <a:avLst/>
          </a:prstGeom>
          <a:noFill/>
          <a:ln/>
        </p:spPr>
        <p:txBody>
          <a:bodyPr wrap="square" lIns="0" tIns="0" rIns="0" bIns="0" rtlCol="0" anchor="ctr"/>
          <a:lstStyle/>
          <a:p>
            <a:pPr marL="0" indent="0">
              <a:buNone/>
            </a:pPr>
            <a:r>
              <a:rPr lang="en-US" sz="900" kern="0" spc="40" dirty="0">
                <a:solidFill>
                  <a:srgbClr val="AAB2C2"/>
                </a:solidFill>
                <a:latin typeface="Calibri" pitchFamily="34" charset="0"/>
                <a:ea typeface="Calibri" pitchFamily="34" charset="-122"/>
                <a:cs typeface="Calibri" pitchFamily="34" charset="-120"/>
              </a:rPr>
              <a:t>1 · Introduction</a:t>
            </a:r>
            <a:r>
              <a:rPr lang="en-US" sz="900" dirty="0">
                <a:solidFill>
                  <a:srgbClr val="000000"/>
                </a:solidFill>
              </a:rPr>
              <a:t>    </a:t>
            </a:r>
            <a:r>
              <a:rPr lang="en-US" sz="900" kern="0" spc="40" dirty="0">
                <a:solidFill>
                  <a:srgbClr val="AAB2C2"/>
                </a:solidFill>
                <a:latin typeface="Calibri" pitchFamily="34" charset="0"/>
                <a:ea typeface="Calibri" pitchFamily="34" charset="-122"/>
                <a:cs typeface="Calibri" pitchFamily="34" charset="-120"/>
              </a:rPr>
              <a:t>2 · Why 1PM</a:t>
            </a:r>
            <a:r>
              <a:rPr lang="en-US" sz="900" dirty="0">
                <a:solidFill>
                  <a:srgbClr val="000000"/>
                </a:solidFill>
              </a:rPr>
              <a:t>    </a:t>
            </a:r>
            <a:r>
              <a:rPr lang="en-US" sz="900" kern="0" spc="40" dirty="0">
                <a:solidFill>
                  <a:srgbClr val="AAB2C2"/>
                </a:solidFill>
                <a:latin typeface="Calibri" pitchFamily="34" charset="0"/>
                <a:ea typeface="Calibri" pitchFamily="34" charset="-122"/>
                <a:cs typeface="Calibri" pitchFamily="34" charset="-120"/>
              </a:rPr>
              <a:t>3 · Product tour</a:t>
            </a:r>
            <a:r>
              <a:rPr lang="en-US" sz="900" dirty="0">
                <a:solidFill>
                  <a:srgbClr val="000000"/>
                </a:solidFill>
              </a:rPr>
              <a:t>    </a:t>
            </a:r>
            <a:r>
              <a:rPr lang="en-US" sz="900" b="1" kern="0" spc="40" dirty="0">
                <a:solidFill>
                  <a:srgbClr val="6B8F00"/>
                </a:solidFill>
                <a:latin typeface="Calibri" pitchFamily="34" charset="0"/>
                <a:ea typeface="Calibri" pitchFamily="34" charset="-122"/>
                <a:cs typeface="Calibri" pitchFamily="34" charset="-120"/>
              </a:rPr>
              <a:t>4 · Get started</a:t>
            </a:r>
            <a:endParaRPr lang="en-US" sz="900" dirty="0"/>
          </a:p>
        </p:txBody>
      </p:sp>
      <p:sp>
        <p:nvSpPr>
          <p:cNvPr id="3" name="Shape 1"/>
          <p:cNvSpPr/>
          <p:nvPr/>
        </p:nvSpPr>
        <p:spPr>
          <a:xfrm>
            <a:off x="640080" y="603504"/>
            <a:ext cx="10927080" cy="0"/>
          </a:xfrm>
          <a:prstGeom prst="line">
            <a:avLst/>
          </a:prstGeom>
          <a:noFill/>
          <a:ln w="9525">
            <a:solidFill>
              <a:srgbClr val="E5E9F1"/>
            </a:solidFill>
            <a:prstDash val="solid"/>
          </a:ln>
        </p:spPr>
        <p:txBody>
          <a:bodyPr/>
          <a:lstStyle/>
          <a:p>
            <a:endParaRPr lang="da-DK"/>
          </a:p>
        </p:txBody>
      </p:sp>
      <p:sp>
        <p:nvSpPr>
          <p:cNvPr id="4" name="Shape 2"/>
          <p:cNvSpPr/>
          <p:nvPr/>
        </p:nvSpPr>
        <p:spPr>
          <a:xfrm>
            <a:off x="9555480" y="370332"/>
            <a:ext cx="201168" cy="100584"/>
          </a:xfrm>
          <a:prstGeom prst="roundRect">
            <a:avLst>
              <a:gd name="adj" fmla="val 27273"/>
            </a:avLst>
          </a:prstGeom>
          <a:solidFill>
            <a:srgbClr val="6B8F00"/>
          </a:solidFill>
          <a:ln>
            <a:noFill/>
          </a:ln>
        </p:spPr>
        <p:txBody>
          <a:bodyPr/>
          <a:lstStyle/>
          <a:p>
            <a:endParaRPr lang="da-DK"/>
          </a:p>
        </p:txBody>
      </p:sp>
      <p:sp>
        <p:nvSpPr>
          <p:cNvPr id="5" name="Shape 3"/>
          <p:cNvSpPr/>
          <p:nvPr/>
        </p:nvSpPr>
        <p:spPr>
          <a:xfrm>
            <a:off x="9811512" y="370332"/>
            <a:ext cx="201168" cy="100584"/>
          </a:xfrm>
          <a:prstGeom prst="roundRect">
            <a:avLst>
              <a:gd name="adj" fmla="val 27273"/>
            </a:avLst>
          </a:prstGeom>
          <a:solidFill>
            <a:srgbClr val="6B8F00"/>
          </a:solidFill>
          <a:ln>
            <a:noFill/>
          </a:ln>
        </p:spPr>
        <p:txBody>
          <a:bodyPr/>
          <a:lstStyle/>
          <a:p>
            <a:endParaRPr lang="da-DK"/>
          </a:p>
        </p:txBody>
      </p:sp>
      <p:sp>
        <p:nvSpPr>
          <p:cNvPr id="6" name="Shape 4"/>
          <p:cNvSpPr/>
          <p:nvPr/>
        </p:nvSpPr>
        <p:spPr>
          <a:xfrm>
            <a:off x="10067544" y="370332"/>
            <a:ext cx="201168" cy="100584"/>
          </a:xfrm>
          <a:prstGeom prst="roundRect">
            <a:avLst>
              <a:gd name="adj" fmla="val 27273"/>
            </a:avLst>
          </a:prstGeom>
          <a:solidFill>
            <a:srgbClr val="6B8F00"/>
          </a:solidFill>
          <a:ln>
            <a:noFill/>
          </a:ln>
        </p:spPr>
        <p:txBody>
          <a:bodyPr/>
          <a:lstStyle/>
          <a:p>
            <a:endParaRPr lang="da-DK"/>
          </a:p>
        </p:txBody>
      </p:sp>
      <p:sp>
        <p:nvSpPr>
          <p:cNvPr id="7" name="Shape 5"/>
          <p:cNvSpPr/>
          <p:nvPr/>
        </p:nvSpPr>
        <p:spPr>
          <a:xfrm>
            <a:off x="10323576" y="370332"/>
            <a:ext cx="201168" cy="100584"/>
          </a:xfrm>
          <a:prstGeom prst="roundRect">
            <a:avLst>
              <a:gd name="adj" fmla="val 27273"/>
            </a:avLst>
          </a:prstGeom>
          <a:solidFill>
            <a:srgbClr val="6B8F00"/>
          </a:solidFill>
          <a:ln>
            <a:noFill/>
          </a:ln>
        </p:spPr>
        <p:txBody>
          <a:bodyPr/>
          <a:lstStyle/>
          <a:p>
            <a:endParaRPr lang="da-DK"/>
          </a:p>
        </p:txBody>
      </p:sp>
      <p:sp>
        <p:nvSpPr>
          <p:cNvPr id="8" name="Shape 6"/>
          <p:cNvSpPr/>
          <p:nvPr/>
        </p:nvSpPr>
        <p:spPr>
          <a:xfrm>
            <a:off x="10579608" y="370332"/>
            <a:ext cx="201168" cy="100584"/>
          </a:xfrm>
          <a:prstGeom prst="roundRect">
            <a:avLst>
              <a:gd name="adj" fmla="val 27273"/>
            </a:avLst>
          </a:prstGeom>
          <a:solidFill>
            <a:srgbClr val="E5E9F1"/>
          </a:solidFill>
          <a:ln>
            <a:noFill/>
          </a:ln>
        </p:spPr>
        <p:txBody>
          <a:bodyPr/>
          <a:lstStyle/>
          <a:p>
            <a:endParaRPr lang="da-DK"/>
          </a:p>
        </p:txBody>
      </p:sp>
      <p:sp>
        <p:nvSpPr>
          <p:cNvPr id="9" name="Shape 7"/>
          <p:cNvSpPr/>
          <p:nvPr/>
        </p:nvSpPr>
        <p:spPr>
          <a:xfrm>
            <a:off x="10835640" y="370332"/>
            <a:ext cx="201168" cy="100584"/>
          </a:xfrm>
          <a:prstGeom prst="roundRect">
            <a:avLst>
              <a:gd name="adj" fmla="val 27273"/>
            </a:avLst>
          </a:prstGeom>
          <a:solidFill>
            <a:srgbClr val="E5E9F1"/>
          </a:solidFill>
          <a:ln>
            <a:noFill/>
          </a:ln>
        </p:spPr>
        <p:txBody>
          <a:bodyPr/>
          <a:lstStyle/>
          <a:p>
            <a:endParaRPr lang="da-DK"/>
          </a:p>
        </p:txBody>
      </p:sp>
      <p:sp>
        <p:nvSpPr>
          <p:cNvPr id="10" name="Shape 8"/>
          <p:cNvSpPr/>
          <p:nvPr/>
        </p:nvSpPr>
        <p:spPr>
          <a:xfrm>
            <a:off x="11091672" y="370332"/>
            <a:ext cx="201168" cy="100584"/>
          </a:xfrm>
          <a:prstGeom prst="roundRect">
            <a:avLst>
              <a:gd name="adj" fmla="val 27273"/>
            </a:avLst>
          </a:prstGeom>
          <a:solidFill>
            <a:srgbClr val="E5E9F1"/>
          </a:solidFill>
          <a:ln>
            <a:noFill/>
          </a:ln>
        </p:spPr>
        <p:txBody>
          <a:bodyPr/>
          <a:lstStyle/>
          <a:p>
            <a:endParaRPr lang="da-DK"/>
          </a:p>
        </p:txBody>
      </p:sp>
      <p:sp>
        <p:nvSpPr>
          <p:cNvPr id="11" name="Shape 9"/>
          <p:cNvSpPr/>
          <p:nvPr/>
        </p:nvSpPr>
        <p:spPr>
          <a:xfrm>
            <a:off x="11347704" y="370332"/>
            <a:ext cx="201168" cy="100584"/>
          </a:xfrm>
          <a:prstGeom prst="roundRect">
            <a:avLst>
              <a:gd name="adj" fmla="val 27273"/>
            </a:avLst>
          </a:prstGeom>
          <a:solidFill>
            <a:srgbClr val="E5E9F1"/>
          </a:solidFill>
          <a:ln>
            <a:noFill/>
          </a:ln>
        </p:spPr>
        <p:txBody>
          <a:bodyPr/>
          <a:lstStyle/>
          <a:p>
            <a:endParaRPr lang="da-DK"/>
          </a:p>
        </p:txBody>
      </p:sp>
      <p:sp>
        <p:nvSpPr>
          <p:cNvPr id="12" name="Shape 10"/>
          <p:cNvSpPr/>
          <p:nvPr/>
        </p:nvSpPr>
        <p:spPr>
          <a:xfrm>
            <a:off x="640080" y="777240"/>
            <a:ext cx="2240280" cy="274320"/>
          </a:xfrm>
          <a:prstGeom prst="roundRect">
            <a:avLst>
              <a:gd name="adj" fmla="val 50000"/>
            </a:avLst>
          </a:prstGeom>
          <a:solidFill>
            <a:srgbClr val="00AEB8"/>
          </a:solidFill>
          <a:ln/>
        </p:spPr>
        <p:txBody>
          <a:bodyPr/>
          <a:lstStyle/>
          <a:p>
            <a:endParaRPr lang="da-DK"/>
          </a:p>
        </p:txBody>
      </p:sp>
      <p:sp>
        <p:nvSpPr>
          <p:cNvPr id="13" name="Text 11"/>
          <p:cNvSpPr/>
          <p:nvPr/>
        </p:nvSpPr>
        <p:spPr>
          <a:xfrm>
            <a:off x="640080" y="777240"/>
            <a:ext cx="2240280" cy="274320"/>
          </a:xfrm>
          <a:prstGeom prst="rect">
            <a:avLst/>
          </a:prstGeom>
          <a:noFill/>
          <a:ln/>
        </p:spPr>
        <p:txBody>
          <a:bodyPr wrap="square" lIns="0" tIns="0" rIns="0" bIns="0" rtlCol="0" anchor="ctr"/>
          <a:lstStyle/>
          <a:p>
            <a:pPr marL="0" indent="0" algn="ctr">
              <a:buNone/>
            </a:pPr>
            <a:r>
              <a:rPr lang="en-US" sz="900" b="1" kern="0" spc="50" dirty="0">
                <a:solidFill>
                  <a:srgbClr val="0D1324"/>
                </a:solidFill>
                <a:latin typeface="Calibri" pitchFamily="34" charset="0"/>
                <a:ea typeface="Calibri" pitchFamily="34" charset="-122"/>
                <a:cs typeface="Calibri" pitchFamily="34" charset="-120"/>
              </a:rPr>
              <a:t>Prepare people &amp; resources</a:t>
            </a:r>
            <a:endParaRPr lang="en-US" sz="900" dirty="0"/>
          </a:p>
        </p:txBody>
      </p:sp>
      <p:sp>
        <p:nvSpPr>
          <p:cNvPr id="14" name="Shape 12"/>
          <p:cNvSpPr/>
          <p:nvPr/>
        </p:nvSpPr>
        <p:spPr>
          <a:xfrm>
            <a:off x="640080" y="1234440"/>
            <a:ext cx="731520" cy="731520"/>
          </a:xfrm>
          <a:prstGeom prst="ellipse">
            <a:avLst/>
          </a:prstGeom>
          <a:solidFill>
            <a:srgbClr val="0D1324"/>
          </a:solidFill>
          <a:ln/>
        </p:spPr>
        <p:txBody>
          <a:bodyPr/>
          <a:lstStyle/>
          <a:p>
            <a:endParaRPr lang="da-DK"/>
          </a:p>
        </p:txBody>
      </p:sp>
      <p:sp>
        <p:nvSpPr>
          <p:cNvPr id="15" name="Text 13"/>
          <p:cNvSpPr/>
          <p:nvPr/>
        </p:nvSpPr>
        <p:spPr>
          <a:xfrm>
            <a:off x="640080" y="1234440"/>
            <a:ext cx="731520" cy="731520"/>
          </a:xfrm>
          <a:prstGeom prst="rect">
            <a:avLst/>
          </a:prstGeom>
          <a:noFill/>
          <a:ln/>
        </p:spPr>
        <p:txBody>
          <a:bodyPr wrap="square" lIns="0" tIns="0" rIns="0" bIns="0" rtlCol="0" anchor="ctr"/>
          <a:lstStyle/>
          <a:p>
            <a:pPr marL="0" indent="0" algn="ctr">
              <a:buNone/>
            </a:pPr>
            <a:r>
              <a:rPr lang="en-US" sz="2000" b="1" dirty="0">
                <a:solidFill>
                  <a:srgbClr val="A8ED00"/>
                </a:solidFill>
                <a:latin typeface="Cambria" pitchFamily="34" charset="0"/>
                <a:ea typeface="Cambria" pitchFamily="34" charset="-122"/>
                <a:cs typeface="Cambria" pitchFamily="34" charset="-120"/>
              </a:rPr>
              <a:t>03</a:t>
            </a:r>
            <a:endParaRPr lang="en-US" sz="2000" dirty="0"/>
          </a:p>
        </p:txBody>
      </p:sp>
      <p:sp>
        <p:nvSpPr>
          <p:cNvPr id="16" name="Text 14"/>
          <p:cNvSpPr/>
          <p:nvPr/>
        </p:nvSpPr>
        <p:spPr>
          <a:xfrm>
            <a:off x="1536192" y="1280160"/>
            <a:ext cx="4041648" cy="274320"/>
          </a:xfrm>
          <a:prstGeom prst="rect">
            <a:avLst/>
          </a:prstGeom>
          <a:noFill/>
          <a:ln/>
        </p:spPr>
        <p:txBody>
          <a:bodyPr wrap="square" lIns="0" tIns="0" rIns="0" bIns="0" rtlCol="0" anchor="ctr"/>
          <a:lstStyle/>
          <a:p>
            <a:pPr marL="0" indent="0">
              <a:buNone/>
            </a:pPr>
            <a:r>
              <a:rPr lang="en-US" sz="950" b="1" kern="0" spc="80" dirty="0">
                <a:solidFill>
                  <a:srgbClr val="667085"/>
                </a:solidFill>
                <a:latin typeface="Calibri" pitchFamily="34" charset="0"/>
                <a:ea typeface="Calibri" pitchFamily="34" charset="-122"/>
                <a:cs typeface="Calibri" pitchFamily="34" charset="-120"/>
              </a:rPr>
              <a:t>Resource Manager</a:t>
            </a:r>
            <a:endParaRPr lang="en-US" sz="950" dirty="0"/>
          </a:p>
        </p:txBody>
      </p:sp>
      <p:sp>
        <p:nvSpPr>
          <p:cNvPr id="17" name="Text 15"/>
          <p:cNvSpPr/>
          <p:nvPr/>
        </p:nvSpPr>
        <p:spPr>
          <a:xfrm>
            <a:off x="1536192" y="1536192"/>
            <a:ext cx="4041648" cy="685800"/>
          </a:xfrm>
          <a:prstGeom prst="rect">
            <a:avLst/>
          </a:prstGeom>
          <a:noFill/>
          <a:ln/>
        </p:spPr>
        <p:txBody>
          <a:bodyPr wrap="square" lIns="0" tIns="0" rIns="0" bIns="0" rtlCol="0" anchor="ctr"/>
          <a:lstStyle/>
          <a:p>
            <a:pPr marL="0" indent="0">
              <a:lnSpc>
                <a:spcPct val="105000"/>
              </a:lnSpc>
              <a:buNone/>
            </a:pPr>
            <a:r>
              <a:rPr lang="en-US" sz="1600" b="1" dirty="0">
                <a:solidFill>
                  <a:srgbClr val="151927"/>
                </a:solidFill>
                <a:latin typeface="Cambria" pitchFamily="34" charset="0"/>
                <a:ea typeface="Cambria" pitchFamily="34" charset="-122"/>
                <a:cs typeface="Cambria" pitchFamily="34" charset="-120"/>
              </a:rPr>
              <a:t>Define and import resources</a:t>
            </a:r>
            <a:endParaRPr lang="en-US" sz="1600" dirty="0"/>
          </a:p>
        </p:txBody>
      </p:sp>
      <p:sp>
        <p:nvSpPr>
          <p:cNvPr id="18" name="Text 16"/>
          <p:cNvSpPr/>
          <p:nvPr/>
        </p:nvSpPr>
        <p:spPr>
          <a:xfrm>
            <a:off x="640080" y="2240280"/>
            <a:ext cx="4937760" cy="960120"/>
          </a:xfrm>
          <a:prstGeom prst="rect">
            <a:avLst/>
          </a:prstGeom>
          <a:noFill/>
          <a:ln/>
        </p:spPr>
        <p:txBody>
          <a:bodyPr wrap="square" lIns="0" tIns="0" rIns="0" bIns="0" rtlCol="0" anchor="ctr"/>
          <a:lstStyle/>
          <a:p>
            <a:pPr marL="0" indent="0">
              <a:lnSpc>
                <a:spcPct val="128000"/>
              </a:lnSpc>
              <a:buNone/>
            </a:pPr>
            <a:r>
              <a:rPr lang="en-US" sz="1050" dirty="0">
                <a:solidFill>
                  <a:srgbClr val="667085"/>
                </a:solidFill>
                <a:latin typeface="Calibri" pitchFamily="34" charset="0"/>
                <a:ea typeface="Calibri" pitchFamily="34" charset="-122"/>
                <a:cs typeface="Calibri" pitchFamily="34" charset="-120"/>
              </a:rPr>
              <a:t>Create or import the resource foundation that Project Managers will use for planning and allocation requests.</a:t>
            </a:r>
            <a:endParaRPr lang="en-US" sz="1050" dirty="0"/>
          </a:p>
        </p:txBody>
      </p:sp>
      <p:sp>
        <p:nvSpPr>
          <p:cNvPr id="19" name="Shape 17"/>
          <p:cNvSpPr/>
          <p:nvPr/>
        </p:nvSpPr>
        <p:spPr>
          <a:xfrm>
            <a:off x="640080" y="3337560"/>
            <a:ext cx="4937760" cy="1965960"/>
          </a:xfrm>
          <a:prstGeom prst="roundRect">
            <a:avLst>
              <a:gd name="adj" fmla="val 4186"/>
            </a:avLst>
          </a:prstGeom>
          <a:solidFill>
            <a:srgbClr val="FFFFFF"/>
          </a:solidFill>
          <a:ln w="12700">
            <a:solidFill>
              <a:srgbClr val="E5E9F1"/>
            </a:solidFill>
            <a:prstDash val="solid"/>
          </a:ln>
          <a:effectLst>
            <a:outerShdw blurRad="177800" dist="50800" dir="5400000" algn="bl" rotWithShape="0">
              <a:srgbClr val="17213D">
                <a:alpha val="12000"/>
              </a:srgbClr>
            </a:outerShdw>
          </a:effectLst>
        </p:spPr>
        <p:txBody>
          <a:bodyPr/>
          <a:lstStyle/>
          <a:p>
            <a:endParaRPr lang="da-DK"/>
          </a:p>
        </p:txBody>
      </p:sp>
      <p:sp>
        <p:nvSpPr>
          <p:cNvPr id="20" name="Text 18"/>
          <p:cNvSpPr/>
          <p:nvPr/>
        </p:nvSpPr>
        <p:spPr>
          <a:xfrm>
            <a:off x="868680" y="3520440"/>
            <a:ext cx="4480560" cy="256032"/>
          </a:xfrm>
          <a:prstGeom prst="rect">
            <a:avLst/>
          </a:prstGeom>
          <a:noFill/>
          <a:ln/>
        </p:spPr>
        <p:txBody>
          <a:bodyPr wrap="square" lIns="0" tIns="0" rIns="0" bIns="0" rtlCol="0" anchor="ctr"/>
          <a:lstStyle/>
          <a:p>
            <a:pPr marL="0" indent="0">
              <a:buNone/>
            </a:pPr>
            <a:r>
              <a:rPr lang="en-US" sz="900" b="1" kern="0" spc="80" dirty="0">
                <a:solidFill>
                  <a:srgbClr val="6B8F00"/>
                </a:solidFill>
                <a:latin typeface="Calibri" pitchFamily="34" charset="0"/>
                <a:ea typeface="Calibri" pitchFamily="34" charset="-122"/>
                <a:cs typeface="Calibri" pitchFamily="34" charset="-120"/>
              </a:rPr>
              <a:t>THE OUTCOME</a:t>
            </a:r>
            <a:endParaRPr lang="en-US" sz="900" dirty="0"/>
          </a:p>
        </p:txBody>
      </p:sp>
      <p:sp>
        <p:nvSpPr>
          <p:cNvPr id="21" name="Text 19"/>
          <p:cNvSpPr/>
          <p:nvPr/>
        </p:nvSpPr>
        <p:spPr>
          <a:xfrm>
            <a:off x="868680" y="3803904"/>
            <a:ext cx="4480560" cy="1417320"/>
          </a:xfrm>
          <a:prstGeom prst="rect">
            <a:avLst/>
          </a:prstGeom>
          <a:noFill/>
          <a:ln/>
        </p:spPr>
        <p:txBody>
          <a:bodyPr wrap="square" lIns="0" tIns="0" rIns="0" bIns="0" rtlCol="0" anchor="ctr"/>
          <a:lstStyle/>
          <a:p>
            <a:pPr marL="0" indent="0">
              <a:lnSpc>
                <a:spcPct val="130000"/>
              </a:lnSpc>
              <a:buNone/>
            </a:pPr>
            <a:r>
              <a:rPr lang="en-US" sz="1100" i="1" dirty="0">
                <a:solidFill>
                  <a:srgbClr val="151927"/>
                </a:solidFill>
                <a:latin typeface="Calibri" pitchFamily="34" charset="0"/>
                <a:ea typeface="Calibri" pitchFamily="34" charset="-122"/>
                <a:cs typeface="Calibri" pitchFamily="34" charset="-120"/>
              </a:rPr>
              <a:t>The organization's active resources are available with the information required for project planning and resource management.</a:t>
            </a:r>
            <a:endParaRPr lang="en-US" sz="1100" dirty="0"/>
          </a:p>
        </p:txBody>
      </p:sp>
      <p:sp>
        <p:nvSpPr>
          <p:cNvPr id="22" name="Text 20"/>
          <p:cNvSpPr/>
          <p:nvPr/>
        </p:nvSpPr>
        <p:spPr>
          <a:xfrm>
            <a:off x="6080760" y="1234440"/>
            <a:ext cx="5486400" cy="274320"/>
          </a:xfrm>
          <a:prstGeom prst="rect">
            <a:avLst/>
          </a:prstGeom>
          <a:noFill/>
          <a:ln/>
        </p:spPr>
        <p:txBody>
          <a:bodyPr wrap="square" lIns="0" tIns="0" rIns="0" bIns="0" rtlCol="0" anchor="ctr"/>
          <a:lstStyle/>
          <a:p>
            <a:pPr marL="0" indent="0">
              <a:buNone/>
            </a:pPr>
            <a:r>
              <a:rPr lang="en-US" sz="1000" b="1" kern="0" spc="100" dirty="0">
                <a:solidFill>
                  <a:srgbClr val="667085"/>
                </a:solidFill>
                <a:latin typeface="Calibri" pitchFamily="34" charset="0"/>
                <a:ea typeface="Calibri" pitchFamily="34" charset="-122"/>
                <a:cs typeface="Calibri" pitchFamily="34" charset="-120"/>
              </a:rPr>
              <a:t>THE STEPS</a:t>
            </a:r>
            <a:endParaRPr lang="en-US" sz="1000" dirty="0"/>
          </a:p>
        </p:txBody>
      </p:sp>
      <p:sp>
        <p:nvSpPr>
          <p:cNvPr id="23" name="Shape 21"/>
          <p:cNvSpPr/>
          <p:nvPr/>
        </p:nvSpPr>
        <p:spPr>
          <a:xfrm>
            <a:off x="6080760" y="1600200"/>
            <a:ext cx="5486400" cy="621792"/>
          </a:xfrm>
          <a:prstGeom prst="roundRect">
            <a:avLst>
              <a:gd name="adj" fmla="val 11765"/>
            </a:avLst>
          </a:prstGeom>
          <a:solidFill>
            <a:srgbClr val="FFFFFF"/>
          </a:solidFill>
          <a:ln w="12700">
            <a:solidFill>
              <a:srgbClr val="E5E9F1"/>
            </a:solidFill>
            <a:prstDash val="solid"/>
          </a:ln>
        </p:spPr>
        <p:txBody>
          <a:bodyPr/>
          <a:lstStyle/>
          <a:p>
            <a:endParaRPr lang="da-DK"/>
          </a:p>
        </p:txBody>
      </p:sp>
      <p:sp>
        <p:nvSpPr>
          <p:cNvPr id="24" name="Shape 22"/>
          <p:cNvSpPr/>
          <p:nvPr/>
        </p:nvSpPr>
        <p:spPr>
          <a:xfrm>
            <a:off x="6227064" y="1755648"/>
            <a:ext cx="310896" cy="310896"/>
          </a:xfrm>
          <a:prstGeom prst="ellipse">
            <a:avLst/>
          </a:prstGeom>
          <a:solidFill>
            <a:srgbClr val="0D1324"/>
          </a:solidFill>
          <a:ln/>
        </p:spPr>
        <p:txBody>
          <a:bodyPr/>
          <a:lstStyle/>
          <a:p>
            <a:endParaRPr lang="da-DK"/>
          </a:p>
        </p:txBody>
      </p:sp>
      <p:sp>
        <p:nvSpPr>
          <p:cNvPr id="25" name="Text 23"/>
          <p:cNvSpPr/>
          <p:nvPr/>
        </p:nvSpPr>
        <p:spPr>
          <a:xfrm>
            <a:off x="6227064" y="1755648"/>
            <a:ext cx="310896" cy="310896"/>
          </a:xfrm>
          <a:prstGeom prst="rect">
            <a:avLst/>
          </a:prstGeom>
          <a:noFill/>
          <a:ln/>
        </p:spPr>
        <p:txBody>
          <a:bodyPr wrap="square" lIns="0" tIns="0" rIns="0" bIns="0" rtlCol="0" anchor="ctr"/>
          <a:lstStyle/>
          <a:p>
            <a:pPr marL="0" indent="0" algn="ctr">
              <a:buNone/>
            </a:pPr>
            <a:r>
              <a:rPr lang="en-US" sz="950" b="1" dirty="0">
                <a:solidFill>
                  <a:srgbClr val="A8ED00"/>
                </a:solidFill>
                <a:latin typeface="Calibri" pitchFamily="34" charset="0"/>
                <a:ea typeface="Calibri" pitchFamily="34" charset="-122"/>
                <a:cs typeface="Calibri" pitchFamily="34" charset="-120"/>
              </a:rPr>
              <a:t>01</a:t>
            </a:r>
            <a:endParaRPr lang="en-US" sz="950" dirty="0"/>
          </a:p>
        </p:txBody>
      </p:sp>
      <p:sp>
        <p:nvSpPr>
          <p:cNvPr id="26" name="Text 24"/>
          <p:cNvSpPr/>
          <p:nvPr/>
        </p:nvSpPr>
        <p:spPr>
          <a:xfrm>
            <a:off x="6675120" y="1600200"/>
            <a:ext cx="4754880" cy="621792"/>
          </a:xfrm>
          <a:prstGeom prst="rect">
            <a:avLst/>
          </a:prstGeom>
          <a:noFill/>
          <a:ln/>
        </p:spPr>
        <p:txBody>
          <a:bodyPr wrap="square" lIns="0" tIns="0" rIns="0" bIns="0" rtlCol="0" anchor="ctr"/>
          <a:lstStyle/>
          <a:p>
            <a:pPr marL="0" indent="0">
              <a:lnSpc>
                <a:spcPct val="105000"/>
              </a:lnSpc>
              <a:buNone/>
            </a:pPr>
            <a:r>
              <a:rPr lang="en-US" sz="1150" dirty="0">
                <a:solidFill>
                  <a:srgbClr val="151927"/>
                </a:solidFill>
                <a:latin typeface="Calibri" pitchFamily="34" charset="0"/>
                <a:ea typeface="Calibri" pitchFamily="34" charset="-122"/>
                <a:cs typeface="Calibri" pitchFamily="34" charset="-120"/>
              </a:rPr>
              <a:t>Prepare the resource data</a:t>
            </a:r>
            <a:endParaRPr lang="en-US" sz="1150" dirty="0"/>
          </a:p>
        </p:txBody>
      </p:sp>
      <p:sp>
        <p:nvSpPr>
          <p:cNvPr id="27" name="Shape 25"/>
          <p:cNvSpPr/>
          <p:nvPr/>
        </p:nvSpPr>
        <p:spPr>
          <a:xfrm>
            <a:off x="6382512" y="2221992"/>
            <a:ext cx="0" cy="182880"/>
          </a:xfrm>
          <a:prstGeom prst="line">
            <a:avLst/>
          </a:prstGeom>
          <a:noFill/>
          <a:ln w="15875">
            <a:solidFill>
              <a:srgbClr val="E5E9F1"/>
            </a:solidFill>
            <a:prstDash val="dash"/>
          </a:ln>
        </p:spPr>
        <p:txBody>
          <a:bodyPr/>
          <a:lstStyle/>
          <a:p>
            <a:endParaRPr lang="da-DK"/>
          </a:p>
        </p:txBody>
      </p:sp>
      <p:sp>
        <p:nvSpPr>
          <p:cNvPr id="28" name="Shape 26"/>
          <p:cNvSpPr/>
          <p:nvPr/>
        </p:nvSpPr>
        <p:spPr>
          <a:xfrm>
            <a:off x="6080760" y="2404872"/>
            <a:ext cx="5486400" cy="621792"/>
          </a:xfrm>
          <a:prstGeom prst="roundRect">
            <a:avLst>
              <a:gd name="adj" fmla="val 11765"/>
            </a:avLst>
          </a:prstGeom>
          <a:solidFill>
            <a:srgbClr val="FFFFFF"/>
          </a:solidFill>
          <a:ln w="12700">
            <a:solidFill>
              <a:srgbClr val="E5E9F1"/>
            </a:solidFill>
            <a:prstDash val="solid"/>
          </a:ln>
        </p:spPr>
        <p:txBody>
          <a:bodyPr/>
          <a:lstStyle/>
          <a:p>
            <a:endParaRPr lang="da-DK"/>
          </a:p>
        </p:txBody>
      </p:sp>
      <p:sp>
        <p:nvSpPr>
          <p:cNvPr id="29" name="Shape 27"/>
          <p:cNvSpPr/>
          <p:nvPr/>
        </p:nvSpPr>
        <p:spPr>
          <a:xfrm>
            <a:off x="6227064" y="2560320"/>
            <a:ext cx="310896" cy="310896"/>
          </a:xfrm>
          <a:prstGeom prst="ellipse">
            <a:avLst/>
          </a:prstGeom>
          <a:solidFill>
            <a:srgbClr val="0D1324"/>
          </a:solidFill>
          <a:ln/>
        </p:spPr>
        <p:txBody>
          <a:bodyPr/>
          <a:lstStyle/>
          <a:p>
            <a:endParaRPr lang="da-DK"/>
          </a:p>
        </p:txBody>
      </p:sp>
      <p:sp>
        <p:nvSpPr>
          <p:cNvPr id="30" name="Text 28"/>
          <p:cNvSpPr/>
          <p:nvPr/>
        </p:nvSpPr>
        <p:spPr>
          <a:xfrm>
            <a:off x="6227064" y="2560320"/>
            <a:ext cx="310896" cy="310896"/>
          </a:xfrm>
          <a:prstGeom prst="rect">
            <a:avLst/>
          </a:prstGeom>
          <a:noFill/>
          <a:ln/>
        </p:spPr>
        <p:txBody>
          <a:bodyPr wrap="square" lIns="0" tIns="0" rIns="0" bIns="0" rtlCol="0" anchor="ctr"/>
          <a:lstStyle/>
          <a:p>
            <a:pPr marL="0" indent="0" algn="ctr">
              <a:buNone/>
            </a:pPr>
            <a:r>
              <a:rPr lang="en-US" sz="950" b="1" dirty="0">
                <a:solidFill>
                  <a:srgbClr val="A8ED00"/>
                </a:solidFill>
                <a:latin typeface="Calibri" pitchFamily="34" charset="0"/>
                <a:ea typeface="Calibri" pitchFamily="34" charset="-122"/>
                <a:cs typeface="Calibri" pitchFamily="34" charset="-120"/>
              </a:rPr>
              <a:t>02</a:t>
            </a:r>
            <a:endParaRPr lang="en-US" sz="950" dirty="0"/>
          </a:p>
        </p:txBody>
      </p:sp>
      <p:sp>
        <p:nvSpPr>
          <p:cNvPr id="31" name="Text 29"/>
          <p:cNvSpPr/>
          <p:nvPr/>
        </p:nvSpPr>
        <p:spPr>
          <a:xfrm>
            <a:off x="6675120" y="2404872"/>
            <a:ext cx="4754880" cy="621792"/>
          </a:xfrm>
          <a:prstGeom prst="rect">
            <a:avLst/>
          </a:prstGeom>
          <a:noFill/>
          <a:ln/>
        </p:spPr>
        <p:txBody>
          <a:bodyPr wrap="square" lIns="0" tIns="0" rIns="0" bIns="0" rtlCol="0" anchor="ctr"/>
          <a:lstStyle/>
          <a:p>
            <a:pPr marL="0" indent="0">
              <a:lnSpc>
                <a:spcPct val="105000"/>
              </a:lnSpc>
              <a:buNone/>
            </a:pPr>
            <a:r>
              <a:rPr lang="en-US" sz="1150" dirty="0">
                <a:solidFill>
                  <a:srgbClr val="151927"/>
                </a:solidFill>
                <a:latin typeface="Calibri" pitchFamily="34" charset="0"/>
                <a:ea typeface="Calibri" pitchFamily="34" charset="-122"/>
                <a:cs typeface="Calibri" pitchFamily="34" charset="-120"/>
              </a:rPr>
              <a:t>Create or import resources</a:t>
            </a:r>
            <a:endParaRPr lang="en-US" sz="1150" dirty="0"/>
          </a:p>
        </p:txBody>
      </p:sp>
      <p:sp>
        <p:nvSpPr>
          <p:cNvPr id="32" name="Shape 30"/>
          <p:cNvSpPr/>
          <p:nvPr/>
        </p:nvSpPr>
        <p:spPr>
          <a:xfrm>
            <a:off x="6382512" y="3026664"/>
            <a:ext cx="0" cy="182880"/>
          </a:xfrm>
          <a:prstGeom prst="line">
            <a:avLst/>
          </a:prstGeom>
          <a:noFill/>
          <a:ln w="15875">
            <a:solidFill>
              <a:srgbClr val="E5E9F1"/>
            </a:solidFill>
            <a:prstDash val="dash"/>
          </a:ln>
        </p:spPr>
        <p:txBody>
          <a:bodyPr/>
          <a:lstStyle/>
          <a:p>
            <a:endParaRPr lang="da-DK"/>
          </a:p>
        </p:txBody>
      </p:sp>
      <p:sp>
        <p:nvSpPr>
          <p:cNvPr id="33" name="Shape 31"/>
          <p:cNvSpPr/>
          <p:nvPr/>
        </p:nvSpPr>
        <p:spPr>
          <a:xfrm>
            <a:off x="6080760" y="3209544"/>
            <a:ext cx="5486400" cy="621792"/>
          </a:xfrm>
          <a:prstGeom prst="roundRect">
            <a:avLst>
              <a:gd name="adj" fmla="val 11765"/>
            </a:avLst>
          </a:prstGeom>
          <a:solidFill>
            <a:srgbClr val="FFFFFF"/>
          </a:solidFill>
          <a:ln w="12700">
            <a:solidFill>
              <a:srgbClr val="E5E9F1"/>
            </a:solidFill>
            <a:prstDash val="solid"/>
          </a:ln>
        </p:spPr>
        <p:txBody>
          <a:bodyPr/>
          <a:lstStyle/>
          <a:p>
            <a:endParaRPr lang="da-DK"/>
          </a:p>
        </p:txBody>
      </p:sp>
      <p:sp>
        <p:nvSpPr>
          <p:cNvPr id="34" name="Shape 32"/>
          <p:cNvSpPr/>
          <p:nvPr/>
        </p:nvSpPr>
        <p:spPr>
          <a:xfrm>
            <a:off x="6227064" y="3364992"/>
            <a:ext cx="310896" cy="310896"/>
          </a:xfrm>
          <a:prstGeom prst="ellipse">
            <a:avLst/>
          </a:prstGeom>
          <a:solidFill>
            <a:srgbClr val="0D1324"/>
          </a:solidFill>
          <a:ln/>
        </p:spPr>
        <p:txBody>
          <a:bodyPr/>
          <a:lstStyle/>
          <a:p>
            <a:endParaRPr lang="da-DK"/>
          </a:p>
        </p:txBody>
      </p:sp>
      <p:sp>
        <p:nvSpPr>
          <p:cNvPr id="35" name="Text 33"/>
          <p:cNvSpPr/>
          <p:nvPr/>
        </p:nvSpPr>
        <p:spPr>
          <a:xfrm>
            <a:off x="6227064" y="3364992"/>
            <a:ext cx="310896" cy="310896"/>
          </a:xfrm>
          <a:prstGeom prst="rect">
            <a:avLst/>
          </a:prstGeom>
          <a:noFill/>
          <a:ln/>
        </p:spPr>
        <p:txBody>
          <a:bodyPr wrap="square" lIns="0" tIns="0" rIns="0" bIns="0" rtlCol="0" anchor="ctr"/>
          <a:lstStyle/>
          <a:p>
            <a:pPr marL="0" indent="0" algn="ctr">
              <a:buNone/>
            </a:pPr>
            <a:r>
              <a:rPr lang="en-US" sz="950" b="1" dirty="0">
                <a:solidFill>
                  <a:srgbClr val="A8ED00"/>
                </a:solidFill>
                <a:latin typeface="Calibri" pitchFamily="34" charset="0"/>
                <a:ea typeface="Calibri" pitchFamily="34" charset="-122"/>
                <a:cs typeface="Calibri" pitchFamily="34" charset="-120"/>
              </a:rPr>
              <a:t>03</a:t>
            </a:r>
            <a:endParaRPr lang="en-US" sz="950" dirty="0"/>
          </a:p>
        </p:txBody>
      </p:sp>
      <p:sp>
        <p:nvSpPr>
          <p:cNvPr id="36" name="Text 34"/>
          <p:cNvSpPr/>
          <p:nvPr/>
        </p:nvSpPr>
        <p:spPr>
          <a:xfrm>
            <a:off x="6675120" y="3209544"/>
            <a:ext cx="4754880" cy="621792"/>
          </a:xfrm>
          <a:prstGeom prst="rect">
            <a:avLst/>
          </a:prstGeom>
          <a:noFill/>
          <a:ln/>
        </p:spPr>
        <p:txBody>
          <a:bodyPr wrap="square" lIns="0" tIns="0" rIns="0" bIns="0" rtlCol="0" anchor="ctr"/>
          <a:lstStyle/>
          <a:p>
            <a:pPr marL="0" indent="0">
              <a:lnSpc>
                <a:spcPct val="105000"/>
              </a:lnSpc>
              <a:buNone/>
            </a:pPr>
            <a:r>
              <a:rPr lang="en-US" sz="1150" dirty="0">
                <a:solidFill>
                  <a:srgbClr val="151927"/>
                </a:solidFill>
                <a:latin typeface="Calibri" pitchFamily="34" charset="0"/>
                <a:ea typeface="Calibri" pitchFamily="34" charset="-122"/>
                <a:cs typeface="Calibri" pitchFamily="34" charset="-120"/>
              </a:rPr>
              <a:t>Maintain role and department</a:t>
            </a:r>
            <a:endParaRPr lang="en-US" sz="1150" dirty="0"/>
          </a:p>
        </p:txBody>
      </p:sp>
      <p:sp>
        <p:nvSpPr>
          <p:cNvPr id="37" name="Shape 35"/>
          <p:cNvSpPr/>
          <p:nvPr/>
        </p:nvSpPr>
        <p:spPr>
          <a:xfrm>
            <a:off x="6382512" y="3831336"/>
            <a:ext cx="0" cy="182880"/>
          </a:xfrm>
          <a:prstGeom prst="line">
            <a:avLst/>
          </a:prstGeom>
          <a:noFill/>
          <a:ln w="15875">
            <a:solidFill>
              <a:srgbClr val="E5E9F1"/>
            </a:solidFill>
            <a:prstDash val="dash"/>
          </a:ln>
        </p:spPr>
        <p:txBody>
          <a:bodyPr/>
          <a:lstStyle/>
          <a:p>
            <a:endParaRPr lang="da-DK"/>
          </a:p>
        </p:txBody>
      </p:sp>
      <p:sp>
        <p:nvSpPr>
          <p:cNvPr id="38" name="Shape 36"/>
          <p:cNvSpPr/>
          <p:nvPr/>
        </p:nvSpPr>
        <p:spPr>
          <a:xfrm>
            <a:off x="6080760" y="4014216"/>
            <a:ext cx="5486400" cy="621792"/>
          </a:xfrm>
          <a:prstGeom prst="roundRect">
            <a:avLst>
              <a:gd name="adj" fmla="val 11765"/>
            </a:avLst>
          </a:prstGeom>
          <a:solidFill>
            <a:srgbClr val="FFFFFF"/>
          </a:solidFill>
          <a:ln w="12700">
            <a:solidFill>
              <a:srgbClr val="E5E9F1"/>
            </a:solidFill>
            <a:prstDash val="solid"/>
          </a:ln>
        </p:spPr>
        <p:txBody>
          <a:bodyPr/>
          <a:lstStyle/>
          <a:p>
            <a:endParaRPr lang="da-DK"/>
          </a:p>
        </p:txBody>
      </p:sp>
      <p:sp>
        <p:nvSpPr>
          <p:cNvPr id="39" name="Shape 37"/>
          <p:cNvSpPr/>
          <p:nvPr/>
        </p:nvSpPr>
        <p:spPr>
          <a:xfrm>
            <a:off x="6227064" y="4169664"/>
            <a:ext cx="310896" cy="310896"/>
          </a:xfrm>
          <a:prstGeom prst="ellipse">
            <a:avLst/>
          </a:prstGeom>
          <a:solidFill>
            <a:srgbClr val="0D1324"/>
          </a:solidFill>
          <a:ln/>
        </p:spPr>
        <p:txBody>
          <a:bodyPr/>
          <a:lstStyle/>
          <a:p>
            <a:endParaRPr lang="da-DK"/>
          </a:p>
        </p:txBody>
      </p:sp>
      <p:sp>
        <p:nvSpPr>
          <p:cNvPr id="40" name="Text 38"/>
          <p:cNvSpPr/>
          <p:nvPr/>
        </p:nvSpPr>
        <p:spPr>
          <a:xfrm>
            <a:off x="6227064" y="4169664"/>
            <a:ext cx="310896" cy="310896"/>
          </a:xfrm>
          <a:prstGeom prst="rect">
            <a:avLst/>
          </a:prstGeom>
          <a:noFill/>
          <a:ln/>
        </p:spPr>
        <p:txBody>
          <a:bodyPr wrap="square" lIns="0" tIns="0" rIns="0" bIns="0" rtlCol="0" anchor="ctr"/>
          <a:lstStyle/>
          <a:p>
            <a:pPr marL="0" indent="0" algn="ctr">
              <a:buNone/>
            </a:pPr>
            <a:r>
              <a:rPr lang="en-US" sz="950" b="1" dirty="0">
                <a:solidFill>
                  <a:srgbClr val="A8ED00"/>
                </a:solidFill>
                <a:latin typeface="Calibri" pitchFamily="34" charset="0"/>
                <a:ea typeface="Calibri" pitchFamily="34" charset="-122"/>
                <a:cs typeface="Calibri" pitchFamily="34" charset="-120"/>
              </a:rPr>
              <a:t>04</a:t>
            </a:r>
            <a:endParaRPr lang="en-US" sz="950" dirty="0"/>
          </a:p>
        </p:txBody>
      </p:sp>
      <p:sp>
        <p:nvSpPr>
          <p:cNvPr id="41" name="Text 39"/>
          <p:cNvSpPr/>
          <p:nvPr/>
        </p:nvSpPr>
        <p:spPr>
          <a:xfrm>
            <a:off x="6675120" y="4014216"/>
            <a:ext cx="4754880" cy="621792"/>
          </a:xfrm>
          <a:prstGeom prst="rect">
            <a:avLst/>
          </a:prstGeom>
          <a:noFill/>
          <a:ln/>
        </p:spPr>
        <p:txBody>
          <a:bodyPr wrap="square" lIns="0" tIns="0" rIns="0" bIns="0" rtlCol="0" anchor="ctr"/>
          <a:lstStyle/>
          <a:p>
            <a:pPr marL="0" indent="0">
              <a:lnSpc>
                <a:spcPct val="105000"/>
              </a:lnSpc>
              <a:buNone/>
            </a:pPr>
            <a:r>
              <a:rPr lang="en-US" sz="1150" dirty="0">
                <a:solidFill>
                  <a:srgbClr val="151927"/>
                </a:solidFill>
                <a:latin typeface="Calibri" pitchFamily="34" charset="0"/>
                <a:ea typeface="Calibri" pitchFamily="34" charset="-122"/>
                <a:cs typeface="Calibri" pitchFamily="34" charset="-120"/>
              </a:rPr>
              <a:t>Set work week and availability</a:t>
            </a:r>
            <a:endParaRPr lang="en-US" sz="1150" dirty="0"/>
          </a:p>
        </p:txBody>
      </p:sp>
      <p:sp>
        <p:nvSpPr>
          <p:cNvPr id="42" name="Shape 40"/>
          <p:cNvSpPr/>
          <p:nvPr/>
        </p:nvSpPr>
        <p:spPr>
          <a:xfrm>
            <a:off x="6382512" y="4636008"/>
            <a:ext cx="0" cy="182880"/>
          </a:xfrm>
          <a:prstGeom prst="line">
            <a:avLst/>
          </a:prstGeom>
          <a:noFill/>
          <a:ln w="15875">
            <a:solidFill>
              <a:srgbClr val="E5E9F1"/>
            </a:solidFill>
            <a:prstDash val="dash"/>
          </a:ln>
        </p:spPr>
        <p:txBody>
          <a:bodyPr/>
          <a:lstStyle/>
          <a:p>
            <a:endParaRPr lang="da-DK"/>
          </a:p>
        </p:txBody>
      </p:sp>
      <p:sp>
        <p:nvSpPr>
          <p:cNvPr id="43" name="Shape 41"/>
          <p:cNvSpPr/>
          <p:nvPr/>
        </p:nvSpPr>
        <p:spPr>
          <a:xfrm>
            <a:off x="6080760" y="4818888"/>
            <a:ext cx="5486400" cy="621792"/>
          </a:xfrm>
          <a:prstGeom prst="roundRect">
            <a:avLst>
              <a:gd name="adj" fmla="val 11765"/>
            </a:avLst>
          </a:prstGeom>
          <a:solidFill>
            <a:srgbClr val="FFFFFF"/>
          </a:solidFill>
          <a:ln w="12700">
            <a:solidFill>
              <a:srgbClr val="E5E9F1"/>
            </a:solidFill>
            <a:prstDash val="solid"/>
          </a:ln>
        </p:spPr>
        <p:txBody>
          <a:bodyPr/>
          <a:lstStyle/>
          <a:p>
            <a:endParaRPr lang="da-DK"/>
          </a:p>
        </p:txBody>
      </p:sp>
      <p:sp>
        <p:nvSpPr>
          <p:cNvPr id="44" name="Shape 42"/>
          <p:cNvSpPr/>
          <p:nvPr/>
        </p:nvSpPr>
        <p:spPr>
          <a:xfrm>
            <a:off x="6227064" y="4974336"/>
            <a:ext cx="310896" cy="310896"/>
          </a:xfrm>
          <a:prstGeom prst="ellipse">
            <a:avLst/>
          </a:prstGeom>
          <a:solidFill>
            <a:srgbClr val="0D1324"/>
          </a:solidFill>
          <a:ln/>
        </p:spPr>
        <p:txBody>
          <a:bodyPr/>
          <a:lstStyle/>
          <a:p>
            <a:endParaRPr lang="da-DK"/>
          </a:p>
        </p:txBody>
      </p:sp>
      <p:sp>
        <p:nvSpPr>
          <p:cNvPr id="45" name="Text 43"/>
          <p:cNvSpPr/>
          <p:nvPr/>
        </p:nvSpPr>
        <p:spPr>
          <a:xfrm>
            <a:off x="6227064" y="4974336"/>
            <a:ext cx="310896" cy="310896"/>
          </a:xfrm>
          <a:prstGeom prst="rect">
            <a:avLst/>
          </a:prstGeom>
          <a:noFill/>
          <a:ln/>
        </p:spPr>
        <p:txBody>
          <a:bodyPr wrap="square" lIns="0" tIns="0" rIns="0" bIns="0" rtlCol="0" anchor="ctr"/>
          <a:lstStyle/>
          <a:p>
            <a:pPr marL="0" indent="0" algn="ctr">
              <a:buNone/>
            </a:pPr>
            <a:r>
              <a:rPr lang="en-US" sz="950" b="1" dirty="0">
                <a:solidFill>
                  <a:srgbClr val="A8ED00"/>
                </a:solidFill>
                <a:latin typeface="Calibri" pitchFamily="34" charset="0"/>
                <a:ea typeface="Calibri" pitchFamily="34" charset="-122"/>
                <a:cs typeface="Calibri" pitchFamily="34" charset="-120"/>
              </a:rPr>
              <a:t>05</a:t>
            </a:r>
            <a:endParaRPr lang="en-US" sz="950" dirty="0"/>
          </a:p>
        </p:txBody>
      </p:sp>
      <p:sp>
        <p:nvSpPr>
          <p:cNvPr id="46" name="Text 44"/>
          <p:cNvSpPr/>
          <p:nvPr/>
        </p:nvSpPr>
        <p:spPr>
          <a:xfrm>
            <a:off x="6675120" y="4818888"/>
            <a:ext cx="4754880" cy="621792"/>
          </a:xfrm>
          <a:prstGeom prst="rect">
            <a:avLst/>
          </a:prstGeom>
          <a:noFill/>
          <a:ln/>
        </p:spPr>
        <p:txBody>
          <a:bodyPr wrap="square" lIns="0" tIns="0" rIns="0" bIns="0" rtlCol="0" anchor="ctr"/>
          <a:lstStyle/>
          <a:p>
            <a:pPr marL="0" indent="0">
              <a:lnSpc>
                <a:spcPct val="105000"/>
              </a:lnSpc>
              <a:buNone/>
            </a:pPr>
            <a:r>
              <a:rPr lang="en-US" sz="1150" dirty="0">
                <a:solidFill>
                  <a:srgbClr val="151927"/>
                </a:solidFill>
                <a:latin typeface="Calibri" pitchFamily="34" charset="0"/>
                <a:ea typeface="Calibri" pitchFamily="34" charset="-122"/>
                <a:cs typeface="Calibri" pitchFamily="34" charset="-120"/>
              </a:rPr>
              <a:t>Review the active resource pool</a:t>
            </a:r>
            <a:endParaRPr lang="en-US" sz="1150" dirty="0"/>
          </a:p>
        </p:txBody>
      </p:sp>
      <p:sp>
        <p:nvSpPr>
          <p:cNvPr id="47" name="Text 45"/>
          <p:cNvSpPr/>
          <p:nvPr/>
        </p:nvSpPr>
        <p:spPr>
          <a:xfrm>
            <a:off x="640080" y="6537960"/>
            <a:ext cx="5486400" cy="256032"/>
          </a:xfrm>
          <a:prstGeom prst="rect">
            <a:avLst/>
          </a:prstGeom>
          <a:noFill/>
          <a:ln/>
        </p:spPr>
        <p:txBody>
          <a:bodyPr wrap="square" lIns="0" tIns="0" rIns="0" bIns="0" rtlCol="0" anchor="ctr"/>
          <a:lstStyle/>
          <a:p>
            <a:pPr marL="0" indent="0">
              <a:buNone/>
            </a:pPr>
            <a:r>
              <a:rPr lang="en-US" sz="850" dirty="0">
                <a:solidFill>
                  <a:srgbClr val="667085"/>
                </a:solidFill>
                <a:latin typeface="Calibri" pitchFamily="34" charset="0"/>
                <a:ea typeface="Calibri" pitchFamily="34" charset="-122"/>
                <a:cs typeface="Calibri" pitchFamily="34" charset="-120"/>
              </a:rPr>
              <a:t>Get started — Quick guides</a:t>
            </a:r>
            <a:endParaRPr lang="en-US" sz="850" dirty="0"/>
          </a:p>
        </p:txBody>
      </p:sp>
      <p:sp>
        <p:nvSpPr>
          <p:cNvPr id="48" name="Text 46"/>
          <p:cNvSpPr/>
          <p:nvPr/>
        </p:nvSpPr>
        <p:spPr>
          <a:xfrm>
            <a:off x="10607040" y="6537960"/>
            <a:ext cx="914400" cy="256032"/>
          </a:xfrm>
          <a:prstGeom prst="rect">
            <a:avLst/>
          </a:prstGeom>
          <a:noFill/>
          <a:ln/>
        </p:spPr>
        <p:txBody>
          <a:bodyPr wrap="square" lIns="0" tIns="0" rIns="0" bIns="0" rtlCol="0" anchor="ctr"/>
          <a:lstStyle/>
          <a:p>
            <a:pPr marL="0" indent="0" algn="r">
              <a:buNone/>
            </a:pPr>
            <a:r>
              <a:rPr lang="en-US" sz="850" b="1" dirty="0">
                <a:solidFill>
                  <a:srgbClr val="667085"/>
                </a:solidFill>
                <a:latin typeface="Calibri" pitchFamily="34" charset="0"/>
                <a:ea typeface="Calibri" pitchFamily="34" charset="-122"/>
                <a:cs typeface="Calibri" pitchFamily="34" charset="-120"/>
              </a:rPr>
              <a:t>1PM</a:t>
            </a:r>
            <a:endParaRPr lang="en-US" sz="850" dirty="0"/>
          </a:p>
        </p:txBody>
      </p:sp>
      <p:sp>
        <p:nvSpPr>
          <p:cNvPr id="49" name="Text 47"/>
          <p:cNvSpPr/>
          <p:nvPr/>
        </p:nvSpPr>
        <p:spPr>
          <a:xfrm>
            <a:off x="11475720" y="6537960"/>
            <a:ext cx="548640" cy="256032"/>
          </a:xfrm>
          <a:prstGeom prst="rect">
            <a:avLst/>
          </a:prstGeom>
          <a:noFill/>
          <a:ln/>
        </p:spPr>
        <p:txBody>
          <a:bodyPr wrap="square" lIns="0" tIns="0" rIns="0" bIns="0" rtlCol="0" anchor="ctr"/>
          <a:lstStyle/>
          <a:p>
            <a:pPr marL="0" indent="0" algn="r">
              <a:buNone/>
            </a:pPr>
            <a:r>
              <a:rPr lang="en-US" sz="850" dirty="0">
                <a:solidFill>
                  <a:srgbClr val="667085"/>
                </a:solidFill>
                <a:latin typeface="Calibri" pitchFamily="34" charset="0"/>
                <a:ea typeface="Calibri" pitchFamily="34" charset="-122"/>
                <a:cs typeface="Calibri" pitchFamily="34" charset="-120"/>
              </a:rPr>
              <a:t>20</a:t>
            </a:r>
            <a:endParaRPr lang="en-US" sz="850" dirty="0"/>
          </a:p>
        </p:txBody>
      </p:sp>
      <p:sp>
        <p:nvSpPr>
          <p:cNvPr id="50" name="Rounded Rectangle 49"/>
          <p:cNvSpPr/>
          <p:nvPr/>
        </p:nvSpPr>
        <p:spPr>
          <a:xfrm>
            <a:off x="11603736" y="370332"/>
            <a:ext cx="201168" cy="100584"/>
          </a:xfrm>
          <a:prstGeom prst="roundRect">
            <a:avLst/>
          </a:prstGeom>
          <a:solidFill>
            <a:srgbClr val="E5E9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6F8FB"/>
        </a:solidFill>
        <a:effectLst/>
      </p:bgPr>
    </p:bg>
    <p:spTree>
      <p:nvGrpSpPr>
        <p:cNvPr id="1" name=""/>
        <p:cNvGrpSpPr/>
        <p:nvPr/>
      </p:nvGrpSpPr>
      <p:grpSpPr>
        <a:xfrm>
          <a:off x="0" y="0"/>
          <a:ext cx="0" cy="0"/>
          <a:chOff x="0" y="0"/>
          <a:chExt cx="0" cy="0"/>
        </a:xfrm>
      </p:grpSpPr>
      <p:sp>
        <p:nvSpPr>
          <p:cNvPr id="2" name="Text 0"/>
          <p:cNvSpPr/>
          <p:nvPr/>
        </p:nvSpPr>
        <p:spPr>
          <a:xfrm>
            <a:off x="640080" y="292608"/>
            <a:ext cx="8229600" cy="256032"/>
          </a:xfrm>
          <a:prstGeom prst="rect">
            <a:avLst/>
          </a:prstGeom>
          <a:noFill/>
          <a:ln/>
        </p:spPr>
        <p:txBody>
          <a:bodyPr wrap="square" lIns="0" tIns="0" rIns="0" bIns="0" rtlCol="0" anchor="ctr"/>
          <a:lstStyle/>
          <a:p>
            <a:pPr marL="0" indent="0">
              <a:buNone/>
            </a:pPr>
            <a:r>
              <a:rPr lang="en-US" sz="900" kern="0" spc="40" dirty="0">
                <a:solidFill>
                  <a:srgbClr val="AAB2C2"/>
                </a:solidFill>
                <a:latin typeface="Calibri" pitchFamily="34" charset="0"/>
                <a:ea typeface="Calibri" pitchFamily="34" charset="-122"/>
                <a:cs typeface="Calibri" pitchFamily="34" charset="-120"/>
              </a:rPr>
              <a:t>1 · Introduction</a:t>
            </a:r>
            <a:r>
              <a:rPr lang="en-US" sz="900" dirty="0">
                <a:solidFill>
                  <a:srgbClr val="000000"/>
                </a:solidFill>
              </a:rPr>
              <a:t>    </a:t>
            </a:r>
            <a:r>
              <a:rPr lang="en-US" sz="900" b="1" kern="0" spc="40" dirty="0">
                <a:solidFill>
                  <a:srgbClr val="6B8F00"/>
                </a:solidFill>
                <a:latin typeface="Calibri" pitchFamily="34" charset="0"/>
                <a:ea typeface="Calibri" pitchFamily="34" charset="-122"/>
                <a:cs typeface="Calibri" pitchFamily="34" charset="-120"/>
              </a:rPr>
              <a:t>2 · Why 1PM</a:t>
            </a:r>
            <a:r>
              <a:rPr lang="en-US" sz="900" dirty="0">
                <a:solidFill>
                  <a:srgbClr val="000000"/>
                </a:solidFill>
              </a:rPr>
              <a:t>    </a:t>
            </a:r>
            <a:r>
              <a:rPr lang="en-US" sz="900" kern="0" spc="40" dirty="0">
                <a:solidFill>
                  <a:srgbClr val="AAB2C2"/>
                </a:solidFill>
                <a:latin typeface="Calibri" pitchFamily="34" charset="0"/>
                <a:ea typeface="Calibri" pitchFamily="34" charset="-122"/>
                <a:cs typeface="Calibri" pitchFamily="34" charset="-120"/>
              </a:rPr>
              <a:t>3 · Product tour</a:t>
            </a:r>
            <a:r>
              <a:rPr lang="en-US" sz="900" dirty="0">
                <a:solidFill>
                  <a:srgbClr val="000000"/>
                </a:solidFill>
              </a:rPr>
              <a:t>    </a:t>
            </a:r>
            <a:r>
              <a:rPr lang="en-US" sz="900" kern="0" spc="40" dirty="0">
                <a:solidFill>
                  <a:srgbClr val="AAB2C2"/>
                </a:solidFill>
                <a:latin typeface="Calibri" pitchFamily="34" charset="0"/>
                <a:ea typeface="Calibri" pitchFamily="34" charset="-122"/>
                <a:cs typeface="Calibri" pitchFamily="34" charset="-120"/>
              </a:rPr>
              <a:t>4 · Get started</a:t>
            </a:r>
            <a:endParaRPr lang="en-US" sz="900" dirty="0"/>
          </a:p>
        </p:txBody>
      </p:sp>
      <p:sp>
        <p:nvSpPr>
          <p:cNvPr id="3" name="Shape 1"/>
          <p:cNvSpPr/>
          <p:nvPr/>
        </p:nvSpPr>
        <p:spPr>
          <a:xfrm>
            <a:off x="640080" y="603504"/>
            <a:ext cx="10927080" cy="0"/>
          </a:xfrm>
          <a:prstGeom prst="line">
            <a:avLst/>
          </a:prstGeom>
          <a:noFill/>
          <a:ln w="9525">
            <a:solidFill>
              <a:srgbClr val="E5E9F1"/>
            </a:solidFill>
            <a:prstDash val="solid"/>
          </a:ln>
        </p:spPr>
        <p:txBody>
          <a:bodyPr/>
          <a:lstStyle/>
          <a:p>
            <a:endParaRPr lang="da-DK"/>
          </a:p>
        </p:txBody>
      </p:sp>
      <p:sp>
        <p:nvSpPr>
          <p:cNvPr id="4" name="Shape 2"/>
          <p:cNvSpPr/>
          <p:nvPr/>
        </p:nvSpPr>
        <p:spPr>
          <a:xfrm>
            <a:off x="9555480" y="370332"/>
            <a:ext cx="201168" cy="100584"/>
          </a:xfrm>
          <a:prstGeom prst="roundRect">
            <a:avLst>
              <a:gd name="adj" fmla="val 27273"/>
            </a:avLst>
          </a:prstGeom>
          <a:solidFill>
            <a:srgbClr val="6B8F00"/>
          </a:solidFill>
          <a:ln/>
        </p:spPr>
        <p:txBody>
          <a:bodyPr/>
          <a:lstStyle/>
          <a:p>
            <a:endParaRPr lang="da-DK"/>
          </a:p>
        </p:txBody>
      </p:sp>
      <p:sp>
        <p:nvSpPr>
          <p:cNvPr id="5" name="Shape 3"/>
          <p:cNvSpPr/>
          <p:nvPr/>
        </p:nvSpPr>
        <p:spPr>
          <a:xfrm>
            <a:off x="9811512" y="370332"/>
            <a:ext cx="201168" cy="100584"/>
          </a:xfrm>
          <a:prstGeom prst="roundRect">
            <a:avLst>
              <a:gd name="adj" fmla="val 27273"/>
            </a:avLst>
          </a:prstGeom>
          <a:solidFill>
            <a:srgbClr val="E5E9F1"/>
          </a:solidFill>
          <a:ln/>
        </p:spPr>
        <p:txBody>
          <a:bodyPr/>
          <a:lstStyle/>
          <a:p>
            <a:endParaRPr lang="da-DK"/>
          </a:p>
        </p:txBody>
      </p:sp>
      <p:sp>
        <p:nvSpPr>
          <p:cNvPr id="6" name="Shape 4"/>
          <p:cNvSpPr/>
          <p:nvPr/>
        </p:nvSpPr>
        <p:spPr>
          <a:xfrm>
            <a:off x="10067544" y="370332"/>
            <a:ext cx="201168" cy="100584"/>
          </a:xfrm>
          <a:prstGeom prst="roundRect">
            <a:avLst>
              <a:gd name="adj" fmla="val 27273"/>
            </a:avLst>
          </a:prstGeom>
          <a:solidFill>
            <a:srgbClr val="E5E9F1"/>
          </a:solidFill>
          <a:ln/>
        </p:spPr>
        <p:txBody>
          <a:bodyPr/>
          <a:lstStyle/>
          <a:p>
            <a:endParaRPr lang="da-DK"/>
          </a:p>
        </p:txBody>
      </p:sp>
      <p:sp>
        <p:nvSpPr>
          <p:cNvPr id="7" name="Shape 5"/>
          <p:cNvSpPr/>
          <p:nvPr/>
        </p:nvSpPr>
        <p:spPr>
          <a:xfrm>
            <a:off x="10323576" y="370332"/>
            <a:ext cx="201168" cy="100584"/>
          </a:xfrm>
          <a:prstGeom prst="roundRect">
            <a:avLst>
              <a:gd name="adj" fmla="val 27273"/>
            </a:avLst>
          </a:prstGeom>
          <a:solidFill>
            <a:srgbClr val="E5E9F1"/>
          </a:solidFill>
          <a:ln/>
        </p:spPr>
        <p:txBody>
          <a:bodyPr/>
          <a:lstStyle/>
          <a:p>
            <a:endParaRPr lang="da-DK"/>
          </a:p>
        </p:txBody>
      </p:sp>
      <p:sp>
        <p:nvSpPr>
          <p:cNvPr id="8" name="Shape 6"/>
          <p:cNvSpPr/>
          <p:nvPr/>
        </p:nvSpPr>
        <p:spPr>
          <a:xfrm>
            <a:off x="10579608" y="370332"/>
            <a:ext cx="201168" cy="100584"/>
          </a:xfrm>
          <a:prstGeom prst="roundRect">
            <a:avLst>
              <a:gd name="adj" fmla="val 27273"/>
            </a:avLst>
          </a:prstGeom>
          <a:solidFill>
            <a:srgbClr val="E5E9F1"/>
          </a:solidFill>
          <a:ln/>
        </p:spPr>
        <p:txBody>
          <a:bodyPr/>
          <a:lstStyle/>
          <a:p>
            <a:endParaRPr lang="da-DK"/>
          </a:p>
        </p:txBody>
      </p:sp>
      <p:sp>
        <p:nvSpPr>
          <p:cNvPr id="9" name="Shape 7"/>
          <p:cNvSpPr/>
          <p:nvPr/>
        </p:nvSpPr>
        <p:spPr>
          <a:xfrm>
            <a:off x="10835640" y="370332"/>
            <a:ext cx="201168" cy="100584"/>
          </a:xfrm>
          <a:prstGeom prst="roundRect">
            <a:avLst>
              <a:gd name="adj" fmla="val 27273"/>
            </a:avLst>
          </a:prstGeom>
          <a:solidFill>
            <a:srgbClr val="E5E9F1"/>
          </a:solidFill>
          <a:ln/>
        </p:spPr>
        <p:txBody>
          <a:bodyPr/>
          <a:lstStyle/>
          <a:p>
            <a:endParaRPr lang="da-DK"/>
          </a:p>
        </p:txBody>
      </p:sp>
      <p:sp>
        <p:nvSpPr>
          <p:cNvPr id="10" name="Shape 8"/>
          <p:cNvSpPr/>
          <p:nvPr/>
        </p:nvSpPr>
        <p:spPr>
          <a:xfrm>
            <a:off x="11091672" y="370332"/>
            <a:ext cx="201168" cy="100584"/>
          </a:xfrm>
          <a:prstGeom prst="roundRect">
            <a:avLst>
              <a:gd name="adj" fmla="val 27273"/>
            </a:avLst>
          </a:prstGeom>
          <a:solidFill>
            <a:srgbClr val="E5E9F1"/>
          </a:solidFill>
          <a:ln/>
        </p:spPr>
        <p:txBody>
          <a:bodyPr/>
          <a:lstStyle/>
          <a:p>
            <a:endParaRPr lang="da-DK"/>
          </a:p>
        </p:txBody>
      </p:sp>
      <p:sp>
        <p:nvSpPr>
          <p:cNvPr id="11" name="Shape 9"/>
          <p:cNvSpPr/>
          <p:nvPr/>
        </p:nvSpPr>
        <p:spPr>
          <a:xfrm>
            <a:off x="11347704" y="370332"/>
            <a:ext cx="201168" cy="100584"/>
          </a:xfrm>
          <a:prstGeom prst="roundRect">
            <a:avLst>
              <a:gd name="adj" fmla="val 27273"/>
            </a:avLst>
          </a:prstGeom>
          <a:solidFill>
            <a:srgbClr val="E5E9F1"/>
          </a:solidFill>
          <a:ln/>
        </p:spPr>
        <p:txBody>
          <a:bodyPr/>
          <a:lstStyle/>
          <a:p>
            <a:endParaRPr lang="da-DK"/>
          </a:p>
        </p:txBody>
      </p:sp>
      <p:sp>
        <p:nvSpPr>
          <p:cNvPr id="12" name="Shape 10"/>
          <p:cNvSpPr/>
          <p:nvPr/>
        </p:nvSpPr>
        <p:spPr>
          <a:xfrm>
            <a:off x="3685032" y="914400"/>
            <a:ext cx="7863840" cy="4774295"/>
          </a:xfrm>
          <a:prstGeom prst="roundRect">
            <a:avLst>
              <a:gd name="adj" fmla="val 1915"/>
            </a:avLst>
          </a:prstGeom>
          <a:solidFill>
            <a:srgbClr val="FFFFFF"/>
          </a:solidFill>
          <a:ln w="12700">
            <a:solidFill>
              <a:srgbClr val="E5E9F1"/>
            </a:solidFill>
            <a:prstDash val="solid"/>
          </a:ln>
          <a:effectLst>
            <a:outerShdw blurRad="203200" dist="76200" dir="5400000" algn="bl" rotWithShape="0">
              <a:srgbClr val="17213D">
                <a:alpha val="16000"/>
              </a:srgbClr>
            </a:outerShdw>
          </a:effectLst>
        </p:spPr>
        <p:txBody>
          <a:bodyPr/>
          <a:lstStyle/>
          <a:p>
            <a:endParaRPr lang="da-DK"/>
          </a:p>
        </p:txBody>
      </p:sp>
      <p:sp>
        <p:nvSpPr>
          <p:cNvPr id="13" name="Shape 11"/>
          <p:cNvSpPr/>
          <p:nvPr/>
        </p:nvSpPr>
        <p:spPr>
          <a:xfrm>
            <a:off x="3867912" y="1051560"/>
            <a:ext cx="73152" cy="73152"/>
          </a:xfrm>
          <a:prstGeom prst="ellipse">
            <a:avLst/>
          </a:prstGeom>
          <a:solidFill>
            <a:srgbClr val="E1E6EE"/>
          </a:solidFill>
          <a:ln/>
        </p:spPr>
        <p:txBody>
          <a:bodyPr/>
          <a:lstStyle/>
          <a:p>
            <a:endParaRPr lang="da-DK"/>
          </a:p>
        </p:txBody>
      </p:sp>
      <p:sp>
        <p:nvSpPr>
          <p:cNvPr id="14" name="Shape 12"/>
          <p:cNvSpPr/>
          <p:nvPr/>
        </p:nvSpPr>
        <p:spPr>
          <a:xfrm>
            <a:off x="4069080" y="1051560"/>
            <a:ext cx="73152" cy="73152"/>
          </a:xfrm>
          <a:prstGeom prst="ellipse">
            <a:avLst/>
          </a:prstGeom>
          <a:solidFill>
            <a:srgbClr val="E1E6EE"/>
          </a:solidFill>
          <a:ln/>
        </p:spPr>
        <p:txBody>
          <a:bodyPr/>
          <a:lstStyle/>
          <a:p>
            <a:endParaRPr lang="da-DK"/>
          </a:p>
        </p:txBody>
      </p:sp>
      <p:sp>
        <p:nvSpPr>
          <p:cNvPr id="15" name="Shape 13"/>
          <p:cNvSpPr/>
          <p:nvPr/>
        </p:nvSpPr>
        <p:spPr>
          <a:xfrm>
            <a:off x="4270248" y="1051560"/>
            <a:ext cx="73152" cy="73152"/>
          </a:xfrm>
          <a:prstGeom prst="ellipse">
            <a:avLst/>
          </a:prstGeom>
          <a:solidFill>
            <a:srgbClr val="E1E6EE"/>
          </a:solidFill>
          <a:ln/>
        </p:spPr>
        <p:txBody>
          <a:bodyPr/>
          <a:lstStyle/>
          <a:p>
            <a:endParaRPr lang="da-DK"/>
          </a:p>
        </p:txBody>
      </p:sp>
      <p:sp>
        <p:nvSpPr>
          <p:cNvPr id="17" name="Shape 14"/>
          <p:cNvSpPr/>
          <p:nvPr/>
        </p:nvSpPr>
        <p:spPr>
          <a:xfrm>
            <a:off x="640080" y="777240"/>
            <a:ext cx="1965960" cy="274320"/>
          </a:xfrm>
          <a:prstGeom prst="roundRect">
            <a:avLst>
              <a:gd name="adj" fmla="val 50000"/>
            </a:avLst>
          </a:prstGeom>
          <a:solidFill>
            <a:srgbClr val="00AEB8"/>
          </a:solidFill>
          <a:ln/>
        </p:spPr>
        <p:txBody>
          <a:bodyPr/>
          <a:lstStyle/>
          <a:p>
            <a:endParaRPr lang="da-DK"/>
          </a:p>
        </p:txBody>
      </p:sp>
      <p:sp>
        <p:nvSpPr>
          <p:cNvPr id="18" name="Text 15"/>
          <p:cNvSpPr/>
          <p:nvPr/>
        </p:nvSpPr>
        <p:spPr>
          <a:xfrm>
            <a:off x="640080" y="777240"/>
            <a:ext cx="1965960" cy="274320"/>
          </a:xfrm>
          <a:prstGeom prst="rect">
            <a:avLst/>
          </a:prstGeom>
          <a:noFill/>
          <a:ln/>
        </p:spPr>
        <p:txBody>
          <a:bodyPr wrap="square" lIns="0" tIns="0" rIns="0" bIns="0" rtlCol="0" anchor="ctr"/>
          <a:lstStyle/>
          <a:p>
            <a:pPr marL="0" indent="0" algn="ctr">
              <a:buNone/>
            </a:pPr>
            <a:r>
              <a:rPr lang="en-US" sz="900" b="1" kern="0" spc="50" dirty="0">
                <a:solidFill>
                  <a:srgbClr val="0D1324"/>
                </a:solidFill>
                <a:latin typeface="Calibri" pitchFamily="34" charset="0"/>
                <a:ea typeface="Calibri" pitchFamily="34" charset="-122"/>
                <a:cs typeface="Calibri" pitchFamily="34" charset="-120"/>
              </a:rPr>
              <a:t>Connect and report</a:t>
            </a:r>
            <a:endParaRPr lang="en-US" sz="900" dirty="0"/>
          </a:p>
        </p:txBody>
      </p:sp>
      <p:sp>
        <p:nvSpPr>
          <p:cNvPr id="19" name="Shape 16"/>
          <p:cNvSpPr/>
          <p:nvPr/>
        </p:nvSpPr>
        <p:spPr>
          <a:xfrm>
            <a:off x="640080" y="1170432"/>
            <a:ext cx="457200" cy="457200"/>
          </a:xfrm>
          <a:prstGeom prst="ellipse">
            <a:avLst/>
          </a:prstGeom>
          <a:solidFill>
            <a:srgbClr val="0D1324"/>
          </a:solidFill>
          <a:ln/>
        </p:spPr>
        <p:txBody>
          <a:bodyPr/>
          <a:lstStyle/>
          <a:p>
            <a:endParaRPr lang="da-DK"/>
          </a:p>
        </p:txBody>
      </p:sp>
      <p:sp>
        <p:nvSpPr>
          <p:cNvPr id="20" name="Text 17"/>
          <p:cNvSpPr/>
          <p:nvPr/>
        </p:nvSpPr>
        <p:spPr>
          <a:xfrm>
            <a:off x="640080" y="1170432"/>
            <a:ext cx="457200" cy="457200"/>
          </a:xfrm>
          <a:prstGeom prst="rect">
            <a:avLst/>
          </a:prstGeom>
          <a:noFill/>
          <a:ln/>
        </p:spPr>
        <p:txBody>
          <a:bodyPr wrap="square" lIns="0" tIns="0" rIns="0" bIns="0" rtlCol="0" anchor="ctr"/>
          <a:lstStyle/>
          <a:p>
            <a:pPr marL="0" indent="0" algn="ctr">
              <a:buNone/>
            </a:pPr>
            <a:r>
              <a:rPr lang="en-US" sz="1300" b="1" dirty="0">
                <a:solidFill>
                  <a:srgbClr val="FFFFFF"/>
                </a:solidFill>
                <a:latin typeface="Cambria" pitchFamily="34" charset="0"/>
                <a:ea typeface="Cambria" pitchFamily="34" charset="-122"/>
                <a:cs typeface="Cambria" pitchFamily="34" charset="-120"/>
              </a:rPr>
              <a:t>01</a:t>
            </a:r>
            <a:endParaRPr lang="en-US" sz="1300" dirty="0"/>
          </a:p>
        </p:txBody>
      </p:sp>
      <p:sp>
        <p:nvSpPr>
          <p:cNvPr id="21" name="Text 18"/>
          <p:cNvSpPr/>
          <p:nvPr/>
        </p:nvSpPr>
        <p:spPr>
          <a:xfrm>
            <a:off x="1207008" y="1170432"/>
            <a:ext cx="2157984" cy="457200"/>
          </a:xfrm>
          <a:prstGeom prst="rect">
            <a:avLst/>
          </a:prstGeom>
          <a:noFill/>
          <a:ln/>
        </p:spPr>
        <p:txBody>
          <a:bodyPr wrap="square" lIns="0" tIns="0" rIns="0" bIns="0" rtlCol="0" anchor="ctr"/>
          <a:lstStyle/>
          <a:p>
            <a:pPr marL="0" indent="0">
              <a:lnSpc>
                <a:spcPct val="105000"/>
              </a:lnSpc>
              <a:buNone/>
            </a:pPr>
            <a:r>
              <a:rPr lang="en-US" sz="900" b="1" kern="0" spc="60" dirty="0">
                <a:solidFill>
                  <a:srgbClr val="667085"/>
                </a:solidFill>
                <a:latin typeface="Calibri" pitchFamily="34" charset="0"/>
                <a:ea typeface="Calibri" pitchFamily="34" charset="-122"/>
                <a:cs typeface="Calibri" pitchFamily="34" charset="-120"/>
              </a:rPr>
              <a:t>ONE CONNECTED SOURCE OF TRUTH</a:t>
            </a:r>
            <a:endParaRPr lang="en-US" sz="900" dirty="0"/>
          </a:p>
        </p:txBody>
      </p:sp>
      <p:sp>
        <p:nvSpPr>
          <p:cNvPr id="22" name="Text 19"/>
          <p:cNvSpPr/>
          <p:nvPr/>
        </p:nvSpPr>
        <p:spPr>
          <a:xfrm>
            <a:off x="640080" y="1783080"/>
            <a:ext cx="2724912" cy="1005840"/>
          </a:xfrm>
          <a:prstGeom prst="rect">
            <a:avLst/>
          </a:prstGeom>
          <a:noFill/>
          <a:ln/>
        </p:spPr>
        <p:txBody>
          <a:bodyPr wrap="square" lIns="0" tIns="0" rIns="0" bIns="0" rtlCol="0" anchor="ctr"/>
          <a:lstStyle/>
          <a:p>
            <a:pPr marL="0" indent="0">
              <a:lnSpc>
                <a:spcPct val="106000"/>
              </a:lnSpc>
              <a:buNone/>
            </a:pPr>
            <a:r>
              <a:rPr lang="en-US" sz="1900" b="1" dirty="0">
                <a:solidFill>
                  <a:srgbClr val="151927"/>
                </a:solidFill>
                <a:latin typeface="Cambria" pitchFamily="34" charset="0"/>
                <a:ea typeface="Cambria" pitchFamily="34" charset="-122"/>
                <a:cs typeface="Cambria" pitchFamily="34" charset="-120"/>
              </a:rPr>
              <a:t>Bring the management information that matters together.</a:t>
            </a:r>
            <a:endParaRPr lang="en-US" sz="1900" dirty="0"/>
          </a:p>
        </p:txBody>
      </p:sp>
      <p:sp>
        <p:nvSpPr>
          <p:cNvPr id="23" name="Text 20"/>
          <p:cNvSpPr/>
          <p:nvPr/>
        </p:nvSpPr>
        <p:spPr>
          <a:xfrm>
            <a:off x="640080" y="2788920"/>
            <a:ext cx="2724912" cy="1417320"/>
          </a:xfrm>
          <a:prstGeom prst="rect">
            <a:avLst/>
          </a:prstGeom>
          <a:noFill/>
          <a:ln/>
        </p:spPr>
        <p:txBody>
          <a:bodyPr wrap="square" lIns="0" tIns="0" rIns="0" bIns="0" rtlCol="0" anchor="ctr"/>
          <a:lstStyle/>
          <a:p>
            <a:pPr marL="0" indent="0">
              <a:lnSpc>
                <a:spcPct val="130000"/>
              </a:lnSpc>
              <a:buNone/>
            </a:pPr>
            <a:r>
              <a:rPr lang="en-US" sz="1000" dirty="0">
                <a:solidFill>
                  <a:srgbClr val="667085"/>
                </a:solidFill>
                <a:latin typeface="Calibri" pitchFamily="34" charset="0"/>
                <a:ea typeface="Calibri" pitchFamily="34" charset="-122"/>
                <a:cs typeface="Calibri" pitchFamily="34" charset="-120"/>
              </a:rPr>
              <a:t>Objectives, scope, plans, risks, resources, actions and reports can be managed directly in 1PM or supported by specialist tools where appropriate. 1PM brings the information needed for management, governance, reporting and portfolio decisions together in one connected foundation.</a:t>
            </a:r>
            <a:endParaRPr lang="en-US" sz="1000" dirty="0"/>
          </a:p>
        </p:txBody>
      </p:sp>
      <p:sp>
        <p:nvSpPr>
          <p:cNvPr id="24" name="Shape 21"/>
          <p:cNvSpPr/>
          <p:nvPr/>
        </p:nvSpPr>
        <p:spPr>
          <a:xfrm>
            <a:off x="640080" y="4370832"/>
            <a:ext cx="109728" cy="109728"/>
          </a:xfrm>
          <a:prstGeom prst="ellipse">
            <a:avLst/>
          </a:prstGeom>
          <a:solidFill>
            <a:srgbClr val="00AEB8"/>
          </a:solidFill>
          <a:ln/>
        </p:spPr>
        <p:txBody>
          <a:bodyPr/>
          <a:lstStyle/>
          <a:p>
            <a:endParaRPr lang="da-DK"/>
          </a:p>
        </p:txBody>
      </p:sp>
      <p:sp>
        <p:nvSpPr>
          <p:cNvPr id="25" name="Text 22"/>
          <p:cNvSpPr/>
          <p:nvPr/>
        </p:nvSpPr>
        <p:spPr>
          <a:xfrm>
            <a:off x="877824" y="4261104"/>
            <a:ext cx="2487168" cy="384048"/>
          </a:xfrm>
          <a:prstGeom prst="rect">
            <a:avLst/>
          </a:prstGeom>
          <a:noFill/>
          <a:ln/>
        </p:spPr>
        <p:txBody>
          <a:bodyPr wrap="square" lIns="0" tIns="0" rIns="0" bIns="0" rtlCol="0" anchor="t"/>
          <a:lstStyle/>
          <a:p>
            <a:pPr marL="0" indent="0">
              <a:lnSpc>
                <a:spcPct val="108000"/>
              </a:lnSpc>
              <a:buNone/>
            </a:pPr>
            <a:r>
              <a:rPr lang="en-US" sz="950" dirty="0">
                <a:solidFill>
                  <a:srgbClr val="151927"/>
                </a:solidFill>
                <a:latin typeface="Calibri" pitchFamily="34" charset="0"/>
                <a:ea typeface="Calibri" pitchFamily="34" charset="-122"/>
                <a:cs typeface="Calibri" pitchFamily="34" charset="-120"/>
              </a:rPr>
              <a:t>Define objectives, scope and business-case information in 1PM</a:t>
            </a:r>
            <a:endParaRPr lang="en-US" sz="950" dirty="0"/>
          </a:p>
        </p:txBody>
      </p:sp>
      <p:sp>
        <p:nvSpPr>
          <p:cNvPr id="26" name="Shape 23"/>
          <p:cNvSpPr/>
          <p:nvPr/>
        </p:nvSpPr>
        <p:spPr>
          <a:xfrm>
            <a:off x="640080" y="4754880"/>
            <a:ext cx="109728" cy="109728"/>
          </a:xfrm>
          <a:prstGeom prst="ellipse">
            <a:avLst/>
          </a:prstGeom>
          <a:solidFill>
            <a:srgbClr val="00AEB8"/>
          </a:solidFill>
          <a:ln/>
        </p:spPr>
        <p:txBody>
          <a:bodyPr/>
          <a:lstStyle/>
          <a:p>
            <a:endParaRPr lang="da-DK"/>
          </a:p>
        </p:txBody>
      </p:sp>
      <p:sp>
        <p:nvSpPr>
          <p:cNvPr id="27" name="Text 24"/>
          <p:cNvSpPr/>
          <p:nvPr/>
        </p:nvSpPr>
        <p:spPr>
          <a:xfrm>
            <a:off x="877824" y="4645152"/>
            <a:ext cx="2487168" cy="384048"/>
          </a:xfrm>
          <a:prstGeom prst="rect">
            <a:avLst/>
          </a:prstGeom>
          <a:noFill/>
          <a:ln/>
        </p:spPr>
        <p:txBody>
          <a:bodyPr wrap="square" lIns="0" tIns="0" rIns="0" bIns="0" rtlCol="0" anchor="t"/>
          <a:lstStyle/>
          <a:p>
            <a:pPr marL="0" indent="0">
              <a:lnSpc>
                <a:spcPct val="108000"/>
              </a:lnSpc>
              <a:buNone/>
            </a:pPr>
            <a:r>
              <a:rPr lang="en-US" sz="950" dirty="0">
                <a:solidFill>
                  <a:srgbClr val="151927"/>
                </a:solidFill>
                <a:latin typeface="Calibri" pitchFamily="34" charset="0"/>
                <a:ea typeface="Calibri" pitchFamily="34" charset="-122"/>
                <a:cs typeface="Calibri" pitchFamily="34" charset="-120"/>
              </a:rPr>
              <a:t>Use 1PM’s built-in tools or specialist tools where they fit</a:t>
            </a:r>
            <a:endParaRPr lang="en-US" sz="950" dirty="0"/>
          </a:p>
        </p:txBody>
      </p:sp>
      <p:sp>
        <p:nvSpPr>
          <p:cNvPr id="28" name="Shape 25"/>
          <p:cNvSpPr/>
          <p:nvPr/>
        </p:nvSpPr>
        <p:spPr>
          <a:xfrm>
            <a:off x="640080" y="5138928"/>
            <a:ext cx="109728" cy="109728"/>
          </a:xfrm>
          <a:prstGeom prst="ellipse">
            <a:avLst/>
          </a:prstGeom>
          <a:solidFill>
            <a:srgbClr val="00AEB8"/>
          </a:solidFill>
          <a:ln/>
        </p:spPr>
        <p:txBody>
          <a:bodyPr/>
          <a:lstStyle/>
          <a:p>
            <a:endParaRPr lang="da-DK"/>
          </a:p>
        </p:txBody>
      </p:sp>
      <p:sp>
        <p:nvSpPr>
          <p:cNvPr id="29" name="Text 26"/>
          <p:cNvSpPr/>
          <p:nvPr/>
        </p:nvSpPr>
        <p:spPr>
          <a:xfrm>
            <a:off x="877824" y="5029200"/>
            <a:ext cx="2487168" cy="384048"/>
          </a:xfrm>
          <a:prstGeom prst="rect">
            <a:avLst/>
          </a:prstGeom>
          <a:noFill/>
          <a:ln/>
        </p:spPr>
        <p:txBody>
          <a:bodyPr wrap="square" lIns="0" tIns="0" rIns="0" bIns="0" rtlCol="0" anchor="t"/>
          <a:lstStyle/>
          <a:p>
            <a:pPr marL="0" indent="0">
              <a:lnSpc>
                <a:spcPct val="108000"/>
              </a:lnSpc>
              <a:buNone/>
            </a:pPr>
            <a:r>
              <a:rPr lang="en-US" sz="950" dirty="0">
                <a:solidFill>
                  <a:srgbClr val="151927"/>
                </a:solidFill>
                <a:latin typeface="Calibri" pitchFamily="34" charset="0"/>
                <a:ea typeface="Calibri" pitchFamily="34" charset="-122"/>
                <a:cs typeface="Calibri" pitchFamily="34" charset="-120"/>
              </a:rPr>
              <a:t>Bring relevant information together for reporting, governance and portfolio insight</a:t>
            </a:r>
            <a:endParaRPr lang="en-US" sz="950" dirty="0"/>
          </a:p>
        </p:txBody>
      </p:sp>
      <p:sp>
        <p:nvSpPr>
          <p:cNvPr id="30" name="Text 27"/>
          <p:cNvSpPr/>
          <p:nvPr/>
        </p:nvSpPr>
        <p:spPr>
          <a:xfrm>
            <a:off x="640080" y="6537960"/>
            <a:ext cx="5486400" cy="256032"/>
          </a:xfrm>
          <a:prstGeom prst="rect">
            <a:avLst/>
          </a:prstGeom>
          <a:noFill/>
          <a:ln/>
        </p:spPr>
        <p:txBody>
          <a:bodyPr wrap="square" lIns="0" tIns="0" rIns="0" bIns="0" rtlCol="0" anchor="ctr"/>
          <a:lstStyle/>
          <a:p>
            <a:pPr marL="0" indent="0">
              <a:buNone/>
            </a:pPr>
            <a:r>
              <a:rPr lang="en-US" sz="850" dirty="0">
                <a:solidFill>
                  <a:srgbClr val="667085"/>
                </a:solidFill>
                <a:latin typeface="Calibri" pitchFamily="34" charset="0"/>
                <a:ea typeface="Calibri" pitchFamily="34" charset="-122"/>
                <a:cs typeface="Calibri" pitchFamily="34" charset="-120"/>
              </a:rPr>
              <a:t>Why 1PM</a:t>
            </a:r>
            <a:endParaRPr lang="en-US" sz="850" dirty="0"/>
          </a:p>
        </p:txBody>
      </p:sp>
      <p:sp>
        <p:nvSpPr>
          <p:cNvPr id="31" name="Text 28"/>
          <p:cNvSpPr/>
          <p:nvPr/>
        </p:nvSpPr>
        <p:spPr>
          <a:xfrm>
            <a:off x="10607040" y="6537960"/>
            <a:ext cx="914400" cy="256032"/>
          </a:xfrm>
          <a:prstGeom prst="rect">
            <a:avLst/>
          </a:prstGeom>
          <a:noFill/>
          <a:ln/>
        </p:spPr>
        <p:txBody>
          <a:bodyPr wrap="square" lIns="0" tIns="0" rIns="0" bIns="0" rtlCol="0" anchor="ctr"/>
          <a:lstStyle/>
          <a:p>
            <a:pPr marL="0" indent="0" algn="r">
              <a:buNone/>
            </a:pPr>
            <a:r>
              <a:rPr lang="en-US" sz="850" b="1" dirty="0">
                <a:solidFill>
                  <a:srgbClr val="667085"/>
                </a:solidFill>
                <a:latin typeface="Calibri" pitchFamily="34" charset="0"/>
                <a:ea typeface="Calibri" pitchFamily="34" charset="-122"/>
                <a:cs typeface="Calibri" pitchFamily="34" charset="-120"/>
              </a:rPr>
              <a:t>1PM</a:t>
            </a:r>
            <a:endParaRPr lang="en-US" sz="850" dirty="0"/>
          </a:p>
        </p:txBody>
      </p:sp>
      <p:sp>
        <p:nvSpPr>
          <p:cNvPr id="32" name="Text 29"/>
          <p:cNvSpPr/>
          <p:nvPr/>
        </p:nvSpPr>
        <p:spPr>
          <a:xfrm>
            <a:off x="11475720" y="6537960"/>
            <a:ext cx="548640" cy="256032"/>
          </a:xfrm>
          <a:prstGeom prst="rect">
            <a:avLst/>
          </a:prstGeom>
          <a:noFill/>
          <a:ln/>
        </p:spPr>
        <p:txBody>
          <a:bodyPr wrap="square" lIns="0" tIns="0" rIns="0" bIns="0" rtlCol="0" anchor="ctr"/>
          <a:lstStyle/>
          <a:p>
            <a:pPr marL="0" indent="0" algn="r">
              <a:buNone/>
            </a:pPr>
            <a:r>
              <a:rPr lang="en-US" sz="850" dirty="0">
                <a:solidFill>
                  <a:srgbClr val="667085"/>
                </a:solidFill>
                <a:latin typeface="Calibri" pitchFamily="34" charset="0"/>
                <a:ea typeface="Calibri" pitchFamily="34" charset="-122"/>
                <a:cs typeface="Calibri" pitchFamily="34" charset="-120"/>
              </a:rPr>
              <a:t>02</a:t>
            </a:r>
            <a:endParaRPr lang="en-US" sz="850" dirty="0"/>
          </a:p>
        </p:txBody>
      </p:sp>
      <p:pic>
        <p:nvPicPr>
          <p:cNvPr id="33" name="Picture 32" descr="home-hero.png"/>
          <p:cNvPicPr>
            <a:picLocks noChangeAspect="1"/>
          </p:cNvPicPr>
          <p:nvPr/>
        </p:nvPicPr>
        <p:blipFill>
          <a:blip r:embed="rId4"/>
          <a:stretch>
            <a:fillRect/>
          </a:stretch>
        </p:blipFill>
        <p:spPr>
          <a:xfrm>
            <a:off x="3822192" y="1280160"/>
            <a:ext cx="7589520" cy="427137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6F8FB"/>
        </a:solidFill>
        <a:effectLst/>
      </p:bgPr>
    </p:bg>
    <p:spTree>
      <p:nvGrpSpPr>
        <p:cNvPr id="1" name=""/>
        <p:cNvGrpSpPr/>
        <p:nvPr/>
      </p:nvGrpSpPr>
      <p:grpSpPr>
        <a:xfrm>
          <a:off x="0" y="0"/>
          <a:ext cx="0" cy="0"/>
          <a:chOff x="0" y="0"/>
          <a:chExt cx="0" cy="0"/>
        </a:xfrm>
      </p:grpSpPr>
      <p:sp>
        <p:nvSpPr>
          <p:cNvPr id="2" name="Text 0"/>
          <p:cNvSpPr/>
          <p:nvPr/>
        </p:nvSpPr>
        <p:spPr>
          <a:xfrm>
            <a:off x="640080" y="292608"/>
            <a:ext cx="8229600" cy="256032"/>
          </a:xfrm>
          <a:prstGeom prst="rect">
            <a:avLst/>
          </a:prstGeom>
          <a:noFill/>
          <a:ln/>
        </p:spPr>
        <p:txBody>
          <a:bodyPr wrap="square" lIns="0" tIns="0" rIns="0" bIns="0" rtlCol="0" anchor="ctr"/>
          <a:lstStyle/>
          <a:p>
            <a:pPr marL="0" indent="0">
              <a:buNone/>
            </a:pPr>
            <a:r>
              <a:rPr lang="en-US" sz="900" kern="0" spc="40" dirty="0">
                <a:solidFill>
                  <a:srgbClr val="AAB2C2"/>
                </a:solidFill>
                <a:latin typeface="Calibri" pitchFamily="34" charset="0"/>
                <a:ea typeface="Calibri" pitchFamily="34" charset="-122"/>
                <a:cs typeface="Calibri" pitchFamily="34" charset="-120"/>
              </a:rPr>
              <a:t>1 · Introduction</a:t>
            </a:r>
            <a:r>
              <a:rPr lang="en-US" sz="900" dirty="0">
                <a:solidFill>
                  <a:srgbClr val="000000"/>
                </a:solidFill>
              </a:rPr>
              <a:t>    </a:t>
            </a:r>
            <a:r>
              <a:rPr lang="en-US" sz="900" kern="0" spc="40" dirty="0">
                <a:solidFill>
                  <a:srgbClr val="AAB2C2"/>
                </a:solidFill>
                <a:latin typeface="Calibri" pitchFamily="34" charset="0"/>
                <a:ea typeface="Calibri" pitchFamily="34" charset="-122"/>
                <a:cs typeface="Calibri" pitchFamily="34" charset="-120"/>
              </a:rPr>
              <a:t>2 · Why 1PM</a:t>
            </a:r>
            <a:r>
              <a:rPr lang="en-US" sz="900" dirty="0">
                <a:solidFill>
                  <a:srgbClr val="000000"/>
                </a:solidFill>
              </a:rPr>
              <a:t>    </a:t>
            </a:r>
            <a:r>
              <a:rPr lang="en-US" sz="900" kern="0" spc="40" dirty="0">
                <a:solidFill>
                  <a:srgbClr val="AAB2C2"/>
                </a:solidFill>
                <a:latin typeface="Calibri" pitchFamily="34" charset="0"/>
                <a:ea typeface="Calibri" pitchFamily="34" charset="-122"/>
                <a:cs typeface="Calibri" pitchFamily="34" charset="-120"/>
              </a:rPr>
              <a:t>3 · Product tour</a:t>
            </a:r>
            <a:r>
              <a:rPr lang="en-US" sz="900" dirty="0">
                <a:solidFill>
                  <a:srgbClr val="000000"/>
                </a:solidFill>
              </a:rPr>
              <a:t>    </a:t>
            </a:r>
            <a:r>
              <a:rPr lang="en-US" sz="900" b="1" kern="0" spc="40" dirty="0">
                <a:solidFill>
                  <a:srgbClr val="6B8F00"/>
                </a:solidFill>
                <a:latin typeface="Calibri" pitchFamily="34" charset="0"/>
                <a:ea typeface="Calibri" pitchFamily="34" charset="-122"/>
                <a:cs typeface="Calibri" pitchFamily="34" charset="-120"/>
              </a:rPr>
              <a:t>4 · Get started</a:t>
            </a:r>
            <a:endParaRPr lang="en-US" sz="900" dirty="0"/>
          </a:p>
        </p:txBody>
      </p:sp>
      <p:sp>
        <p:nvSpPr>
          <p:cNvPr id="3" name="Shape 1"/>
          <p:cNvSpPr/>
          <p:nvPr/>
        </p:nvSpPr>
        <p:spPr>
          <a:xfrm>
            <a:off x="640080" y="603504"/>
            <a:ext cx="10927080" cy="0"/>
          </a:xfrm>
          <a:prstGeom prst="line">
            <a:avLst/>
          </a:prstGeom>
          <a:noFill/>
          <a:ln w="9525">
            <a:solidFill>
              <a:srgbClr val="E5E9F1"/>
            </a:solidFill>
            <a:prstDash val="solid"/>
          </a:ln>
        </p:spPr>
        <p:txBody>
          <a:bodyPr/>
          <a:lstStyle/>
          <a:p>
            <a:endParaRPr lang="da-DK"/>
          </a:p>
        </p:txBody>
      </p:sp>
      <p:sp>
        <p:nvSpPr>
          <p:cNvPr id="4" name="Shape 2"/>
          <p:cNvSpPr/>
          <p:nvPr/>
        </p:nvSpPr>
        <p:spPr>
          <a:xfrm>
            <a:off x="9555480" y="370332"/>
            <a:ext cx="201168" cy="100584"/>
          </a:xfrm>
          <a:prstGeom prst="roundRect">
            <a:avLst>
              <a:gd name="adj" fmla="val 27273"/>
            </a:avLst>
          </a:prstGeom>
          <a:solidFill>
            <a:srgbClr val="6B8F00"/>
          </a:solidFill>
          <a:ln>
            <a:noFill/>
          </a:ln>
        </p:spPr>
        <p:txBody>
          <a:bodyPr/>
          <a:lstStyle/>
          <a:p>
            <a:endParaRPr lang="da-DK"/>
          </a:p>
        </p:txBody>
      </p:sp>
      <p:sp>
        <p:nvSpPr>
          <p:cNvPr id="5" name="Shape 3"/>
          <p:cNvSpPr/>
          <p:nvPr/>
        </p:nvSpPr>
        <p:spPr>
          <a:xfrm>
            <a:off x="9811512" y="370332"/>
            <a:ext cx="201168" cy="100584"/>
          </a:xfrm>
          <a:prstGeom prst="roundRect">
            <a:avLst>
              <a:gd name="adj" fmla="val 27273"/>
            </a:avLst>
          </a:prstGeom>
          <a:solidFill>
            <a:srgbClr val="6B8F00"/>
          </a:solidFill>
          <a:ln>
            <a:noFill/>
          </a:ln>
        </p:spPr>
        <p:txBody>
          <a:bodyPr/>
          <a:lstStyle/>
          <a:p>
            <a:endParaRPr lang="da-DK"/>
          </a:p>
        </p:txBody>
      </p:sp>
      <p:sp>
        <p:nvSpPr>
          <p:cNvPr id="6" name="Shape 4"/>
          <p:cNvSpPr/>
          <p:nvPr/>
        </p:nvSpPr>
        <p:spPr>
          <a:xfrm>
            <a:off x="10067544" y="370332"/>
            <a:ext cx="201168" cy="100584"/>
          </a:xfrm>
          <a:prstGeom prst="roundRect">
            <a:avLst>
              <a:gd name="adj" fmla="val 27273"/>
            </a:avLst>
          </a:prstGeom>
          <a:solidFill>
            <a:srgbClr val="6B8F00"/>
          </a:solidFill>
          <a:ln>
            <a:noFill/>
          </a:ln>
        </p:spPr>
        <p:txBody>
          <a:bodyPr/>
          <a:lstStyle/>
          <a:p>
            <a:endParaRPr lang="da-DK"/>
          </a:p>
        </p:txBody>
      </p:sp>
      <p:sp>
        <p:nvSpPr>
          <p:cNvPr id="7" name="Shape 5"/>
          <p:cNvSpPr/>
          <p:nvPr/>
        </p:nvSpPr>
        <p:spPr>
          <a:xfrm>
            <a:off x="10323576" y="370332"/>
            <a:ext cx="201168" cy="100584"/>
          </a:xfrm>
          <a:prstGeom prst="roundRect">
            <a:avLst>
              <a:gd name="adj" fmla="val 27273"/>
            </a:avLst>
          </a:prstGeom>
          <a:solidFill>
            <a:srgbClr val="6B8F00"/>
          </a:solidFill>
          <a:ln>
            <a:noFill/>
          </a:ln>
        </p:spPr>
        <p:txBody>
          <a:bodyPr/>
          <a:lstStyle/>
          <a:p>
            <a:endParaRPr lang="da-DK"/>
          </a:p>
        </p:txBody>
      </p:sp>
      <p:sp>
        <p:nvSpPr>
          <p:cNvPr id="8" name="Shape 6"/>
          <p:cNvSpPr/>
          <p:nvPr/>
        </p:nvSpPr>
        <p:spPr>
          <a:xfrm>
            <a:off x="10579608" y="370332"/>
            <a:ext cx="201168" cy="100584"/>
          </a:xfrm>
          <a:prstGeom prst="roundRect">
            <a:avLst>
              <a:gd name="adj" fmla="val 27273"/>
            </a:avLst>
          </a:prstGeom>
          <a:solidFill>
            <a:srgbClr val="6B8F00"/>
          </a:solidFill>
          <a:ln>
            <a:noFill/>
          </a:ln>
        </p:spPr>
        <p:txBody>
          <a:bodyPr/>
          <a:lstStyle/>
          <a:p>
            <a:endParaRPr lang="da-DK"/>
          </a:p>
        </p:txBody>
      </p:sp>
      <p:sp>
        <p:nvSpPr>
          <p:cNvPr id="9" name="Shape 7"/>
          <p:cNvSpPr/>
          <p:nvPr/>
        </p:nvSpPr>
        <p:spPr>
          <a:xfrm>
            <a:off x="10835640" y="370332"/>
            <a:ext cx="201168" cy="100584"/>
          </a:xfrm>
          <a:prstGeom prst="roundRect">
            <a:avLst>
              <a:gd name="adj" fmla="val 27273"/>
            </a:avLst>
          </a:prstGeom>
          <a:solidFill>
            <a:srgbClr val="E5E9F1"/>
          </a:solidFill>
          <a:ln>
            <a:noFill/>
          </a:ln>
        </p:spPr>
        <p:txBody>
          <a:bodyPr/>
          <a:lstStyle/>
          <a:p>
            <a:endParaRPr lang="da-DK"/>
          </a:p>
        </p:txBody>
      </p:sp>
      <p:sp>
        <p:nvSpPr>
          <p:cNvPr id="10" name="Shape 8"/>
          <p:cNvSpPr/>
          <p:nvPr/>
        </p:nvSpPr>
        <p:spPr>
          <a:xfrm>
            <a:off x="11091672" y="370332"/>
            <a:ext cx="201168" cy="100584"/>
          </a:xfrm>
          <a:prstGeom prst="roundRect">
            <a:avLst>
              <a:gd name="adj" fmla="val 27273"/>
            </a:avLst>
          </a:prstGeom>
          <a:solidFill>
            <a:srgbClr val="E5E9F1"/>
          </a:solidFill>
          <a:ln>
            <a:noFill/>
          </a:ln>
        </p:spPr>
        <p:txBody>
          <a:bodyPr/>
          <a:lstStyle/>
          <a:p>
            <a:endParaRPr lang="da-DK"/>
          </a:p>
        </p:txBody>
      </p:sp>
      <p:sp>
        <p:nvSpPr>
          <p:cNvPr id="11" name="Shape 9"/>
          <p:cNvSpPr/>
          <p:nvPr/>
        </p:nvSpPr>
        <p:spPr>
          <a:xfrm>
            <a:off x="11347704" y="370332"/>
            <a:ext cx="201168" cy="100584"/>
          </a:xfrm>
          <a:prstGeom prst="roundRect">
            <a:avLst>
              <a:gd name="adj" fmla="val 27273"/>
            </a:avLst>
          </a:prstGeom>
          <a:solidFill>
            <a:srgbClr val="E5E9F1"/>
          </a:solidFill>
          <a:ln>
            <a:noFill/>
          </a:ln>
        </p:spPr>
        <p:txBody>
          <a:bodyPr/>
          <a:lstStyle/>
          <a:p>
            <a:endParaRPr lang="da-DK"/>
          </a:p>
        </p:txBody>
      </p:sp>
      <p:sp>
        <p:nvSpPr>
          <p:cNvPr id="12" name="Shape 10"/>
          <p:cNvSpPr/>
          <p:nvPr/>
        </p:nvSpPr>
        <p:spPr>
          <a:xfrm>
            <a:off x="640080" y="777240"/>
            <a:ext cx="2240280" cy="274320"/>
          </a:xfrm>
          <a:prstGeom prst="roundRect">
            <a:avLst>
              <a:gd name="adj" fmla="val 50000"/>
            </a:avLst>
          </a:prstGeom>
          <a:solidFill>
            <a:srgbClr val="00AEB8"/>
          </a:solidFill>
          <a:ln/>
        </p:spPr>
        <p:txBody>
          <a:bodyPr/>
          <a:lstStyle/>
          <a:p>
            <a:endParaRPr lang="da-DK"/>
          </a:p>
        </p:txBody>
      </p:sp>
      <p:sp>
        <p:nvSpPr>
          <p:cNvPr id="13" name="Text 11"/>
          <p:cNvSpPr/>
          <p:nvPr/>
        </p:nvSpPr>
        <p:spPr>
          <a:xfrm>
            <a:off x="640080" y="777240"/>
            <a:ext cx="2240280" cy="274320"/>
          </a:xfrm>
          <a:prstGeom prst="rect">
            <a:avLst/>
          </a:prstGeom>
          <a:noFill/>
          <a:ln/>
        </p:spPr>
        <p:txBody>
          <a:bodyPr wrap="square" lIns="0" tIns="0" rIns="0" bIns="0" rtlCol="0" anchor="ctr"/>
          <a:lstStyle/>
          <a:p>
            <a:pPr marL="0" indent="0" algn="ctr">
              <a:buNone/>
            </a:pPr>
            <a:r>
              <a:rPr lang="en-US" sz="900" b="1" kern="0" spc="50" dirty="0">
                <a:solidFill>
                  <a:srgbClr val="0D1324"/>
                </a:solidFill>
                <a:latin typeface="Calibri" pitchFamily="34" charset="0"/>
                <a:ea typeface="Calibri" pitchFamily="34" charset="-122"/>
                <a:cs typeface="Calibri" pitchFamily="34" charset="-120"/>
              </a:rPr>
              <a:t>Prepare people &amp; resources</a:t>
            </a:r>
            <a:endParaRPr lang="en-US" sz="900" dirty="0"/>
          </a:p>
        </p:txBody>
      </p:sp>
      <p:sp>
        <p:nvSpPr>
          <p:cNvPr id="14" name="Shape 12"/>
          <p:cNvSpPr/>
          <p:nvPr/>
        </p:nvSpPr>
        <p:spPr>
          <a:xfrm>
            <a:off x="640080" y="1234440"/>
            <a:ext cx="731520" cy="731520"/>
          </a:xfrm>
          <a:prstGeom prst="ellipse">
            <a:avLst/>
          </a:prstGeom>
          <a:solidFill>
            <a:srgbClr val="0D1324"/>
          </a:solidFill>
          <a:ln/>
        </p:spPr>
        <p:txBody>
          <a:bodyPr/>
          <a:lstStyle/>
          <a:p>
            <a:endParaRPr lang="da-DK"/>
          </a:p>
        </p:txBody>
      </p:sp>
      <p:sp>
        <p:nvSpPr>
          <p:cNvPr id="15" name="Text 13"/>
          <p:cNvSpPr/>
          <p:nvPr/>
        </p:nvSpPr>
        <p:spPr>
          <a:xfrm>
            <a:off x="640080" y="1234440"/>
            <a:ext cx="731520" cy="731520"/>
          </a:xfrm>
          <a:prstGeom prst="rect">
            <a:avLst/>
          </a:prstGeom>
          <a:noFill/>
          <a:ln/>
        </p:spPr>
        <p:txBody>
          <a:bodyPr wrap="square" lIns="0" tIns="0" rIns="0" bIns="0" rtlCol="0" anchor="ctr"/>
          <a:lstStyle/>
          <a:p>
            <a:pPr marL="0" indent="0" algn="ctr">
              <a:buNone/>
            </a:pPr>
            <a:r>
              <a:rPr lang="en-US" sz="2000" b="1" dirty="0">
                <a:solidFill>
                  <a:srgbClr val="A8ED00"/>
                </a:solidFill>
                <a:latin typeface="Cambria" pitchFamily="34" charset="0"/>
                <a:ea typeface="Cambria" pitchFamily="34" charset="-122"/>
                <a:cs typeface="Cambria" pitchFamily="34" charset="-120"/>
              </a:rPr>
              <a:t>04</a:t>
            </a:r>
            <a:endParaRPr lang="en-US" sz="2000" dirty="0"/>
          </a:p>
        </p:txBody>
      </p:sp>
      <p:sp>
        <p:nvSpPr>
          <p:cNvPr id="16" name="Text 14"/>
          <p:cNvSpPr/>
          <p:nvPr/>
        </p:nvSpPr>
        <p:spPr>
          <a:xfrm>
            <a:off x="1536192" y="1280160"/>
            <a:ext cx="4041648" cy="274320"/>
          </a:xfrm>
          <a:prstGeom prst="rect">
            <a:avLst/>
          </a:prstGeom>
          <a:noFill/>
          <a:ln/>
        </p:spPr>
        <p:txBody>
          <a:bodyPr wrap="square" lIns="0" tIns="0" rIns="0" bIns="0" rtlCol="0" anchor="ctr"/>
          <a:lstStyle/>
          <a:p>
            <a:pPr marL="0" indent="0">
              <a:buNone/>
            </a:pPr>
            <a:r>
              <a:rPr lang="en-US" sz="950" b="1" kern="0" spc="80" dirty="0">
                <a:solidFill>
                  <a:srgbClr val="667085"/>
                </a:solidFill>
                <a:latin typeface="Calibri" pitchFamily="34" charset="0"/>
                <a:ea typeface="Calibri" pitchFamily="34" charset="-122"/>
                <a:cs typeface="Calibri" pitchFamily="34" charset="-120"/>
              </a:rPr>
              <a:t>Organization Owner</a:t>
            </a:r>
            <a:endParaRPr lang="en-US" sz="950" dirty="0"/>
          </a:p>
        </p:txBody>
      </p:sp>
      <p:sp>
        <p:nvSpPr>
          <p:cNvPr id="17" name="Text 15"/>
          <p:cNvSpPr/>
          <p:nvPr/>
        </p:nvSpPr>
        <p:spPr>
          <a:xfrm>
            <a:off x="1536192" y="1536192"/>
            <a:ext cx="4041648" cy="685800"/>
          </a:xfrm>
          <a:prstGeom prst="rect">
            <a:avLst/>
          </a:prstGeom>
          <a:noFill/>
          <a:ln/>
        </p:spPr>
        <p:txBody>
          <a:bodyPr wrap="square" lIns="0" tIns="0" rIns="0" bIns="0" rtlCol="0" anchor="ctr"/>
          <a:lstStyle/>
          <a:p>
            <a:pPr marL="0" indent="0">
              <a:lnSpc>
                <a:spcPct val="105000"/>
              </a:lnSpc>
              <a:buNone/>
            </a:pPr>
            <a:r>
              <a:rPr lang="en-US" sz="1600" b="1" dirty="0">
                <a:solidFill>
                  <a:srgbClr val="151927"/>
                </a:solidFill>
                <a:latin typeface="Cambria" pitchFamily="34" charset="0"/>
                <a:ea typeface="Cambria" pitchFamily="34" charset="-122"/>
                <a:cs typeface="Cambria" pitchFamily="34" charset="-120"/>
              </a:rPr>
              <a:t>Create Project Managers and Portfolio Managers</a:t>
            </a:r>
            <a:endParaRPr lang="en-US" sz="1600" dirty="0"/>
          </a:p>
        </p:txBody>
      </p:sp>
      <p:sp>
        <p:nvSpPr>
          <p:cNvPr id="18" name="Text 16"/>
          <p:cNvSpPr/>
          <p:nvPr/>
        </p:nvSpPr>
        <p:spPr>
          <a:xfrm>
            <a:off x="640080" y="2240280"/>
            <a:ext cx="4937760" cy="960120"/>
          </a:xfrm>
          <a:prstGeom prst="rect">
            <a:avLst/>
          </a:prstGeom>
          <a:noFill/>
          <a:ln/>
        </p:spPr>
        <p:txBody>
          <a:bodyPr wrap="square" lIns="0" tIns="0" rIns="0" bIns="0" rtlCol="0" anchor="ctr"/>
          <a:lstStyle/>
          <a:p>
            <a:pPr marL="0" indent="0">
              <a:lnSpc>
                <a:spcPct val="128000"/>
              </a:lnSpc>
              <a:buNone/>
            </a:pPr>
            <a:r>
              <a:rPr lang="en-US" sz="1050" dirty="0">
                <a:solidFill>
                  <a:srgbClr val="667085"/>
                </a:solidFill>
                <a:latin typeface="Calibri" pitchFamily="34" charset="0"/>
                <a:ea typeface="Calibri" pitchFamily="34" charset="-122"/>
                <a:cs typeface="Calibri" pitchFamily="34" charset="-120"/>
              </a:rPr>
              <a:t>Add the operational users after the governance model and resource foundation are ready.</a:t>
            </a:r>
            <a:endParaRPr lang="en-US" sz="1050" dirty="0"/>
          </a:p>
        </p:txBody>
      </p:sp>
      <p:sp>
        <p:nvSpPr>
          <p:cNvPr id="19" name="Shape 17"/>
          <p:cNvSpPr/>
          <p:nvPr/>
        </p:nvSpPr>
        <p:spPr>
          <a:xfrm>
            <a:off x="640080" y="3337560"/>
            <a:ext cx="4937760" cy="1965960"/>
          </a:xfrm>
          <a:prstGeom prst="roundRect">
            <a:avLst>
              <a:gd name="adj" fmla="val 4186"/>
            </a:avLst>
          </a:prstGeom>
          <a:solidFill>
            <a:srgbClr val="FFFFFF"/>
          </a:solidFill>
          <a:ln w="12700">
            <a:solidFill>
              <a:srgbClr val="E5E9F1"/>
            </a:solidFill>
            <a:prstDash val="solid"/>
          </a:ln>
          <a:effectLst>
            <a:outerShdw blurRad="177800" dist="50800" dir="5400000" algn="bl" rotWithShape="0">
              <a:srgbClr val="17213D">
                <a:alpha val="12000"/>
              </a:srgbClr>
            </a:outerShdw>
          </a:effectLst>
        </p:spPr>
        <p:txBody>
          <a:bodyPr/>
          <a:lstStyle/>
          <a:p>
            <a:endParaRPr lang="da-DK"/>
          </a:p>
        </p:txBody>
      </p:sp>
      <p:sp>
        <p:nvSpPr>
          <p:cNvPr id="20" name="Text 18"/>
          <p:cNvSpPr/>
          <p:nvPr/>
        </p:nvSpPr>
        <p:spPr>
          <a:xfrm>
            <a:off x="868680" y="3520440"/>
            <a:ext cx="4480560" cy="256032"/>
          </a:xfrm>
          <a:prstGeom prst="rect">
            <a:avLst/>
          </a:prstGeom>
          <a:noFill/>
          <a:ln/>
        </p:spPr>
        <p:txBody>
          <a:bodyPr wrap="square" lIns="0" tIns="0" rIns="0" bIns="0" rtlCol="0" anchor="ctr"/>
          <a:lstStyle/>
          <a:p>
            <a:pPr marL="0" indent="0">
              <a:buNone/>
            </a:pPr>
            <a:r>
              <a:rPr lang="en-US" sz="900" b="1" kern="0" spc="80" dirty="0">
                <a:solidFill>
                  <a:srgbClr val="6B8F00"/>
                </a:solidFill>
                <a:latin typeface="Calibri" pitchFamily="34" charset="0"/>
                <a:ea typeface="Calibri" pitchFamily="34" charset="-122"/>
                <a:cs typeface="Calibri" pitchFamily="34" charset="-120"/>
              </a:rPr>
              <a:t>THE OUTCOME</a:t>
            </a:r>
            <a:endParaRPr lang="en-US" sz="900" dirty="0"/>
          </a:p>
        </p:txBody>
      </p:sp>
      <p:sp>
        <p:nvSpPr>
          <p:cNvPr id="21" name="Text 19"/>
          <p:cNvSpPr/>
          <p:nvPr/>
        </p:nvSpPr>
        <p:spPr>
          <a:xfrm>
            <a:off x="868680" y="3803904"/>
            <a:ext cx="4480560" cy="1417320"/>
          </a:xfrm>
          <a:prstGeom prst="rect">
            <a:avLst/>
          </a:prstGeom>
          <a:noFill/>
          <a:ln/>
        </p:spPr>
        <p:txBody>
          <a:bodyPr wrap="square" lIns="0" tIns="0" rIns="0" bIns="0" rtlCol="0" anchor="ctr"/>
          <a:lstStyle/>
          <a:p>
            <a:pPr marL="0" indent="0">
              <a:lnSpc>
                <a:spcPct val="130000"/>
              </a:lnSpc>
              <a:buNone/>
            </a:pPr>
            <a:r>
              <a:rPr lang="en-US" sz="1100" i="1" dirty="0">
                <a:solidFill>
                  <a:srgbClr val="151927"/>
                </a:solidFill>
                <a:latin typeface="Calibri" pitchFamily="34" charset="0"/>
                <a:ea typeface="Calibri" pitchFamily="34" charset="-122"/>
                <a:cs typeface="Calibri" pitchFamily="34" charset="-120"/>
              </a:rPr>
              <a:t>Project Managers and Portfolio Managers can sign in to a solution that is prepared for real project and portfolio work.</a:t>
            </a:r>
            <a:endParaRPr lang="en-US" sz="1100" dirty="0"/>
          </a:p>
        </p:txBody>
      </p:sp>
      <p:sp>
        <p:nvSpPr>
          <p:cNvPr id="22" name="Text 20"/>
          <p:cNvSpPr/>
          <p:nvPr/>
        </p:nvSpPr>
        <p:spPr>
          <a:xfrm>
            <a:off x="6080760" y="1234440"/>
            <a:ext cx="5486400" cy="274320"/>
          </a:xfrm>
          <a:prstGeom prst="rect">
            <a:avLst/>
          </a:prstGeom>
          <a:noFill/>
          <a:ln/>
        </p:spPr>
        <p:txBody>
          <a:bodyPr wrap="square" lIns="0" tIns="0" rIns="0" bIns="0" rtlCol="0" anchor="ctr"/>
          <a:lstStyle/>
          <a:p>
            <a:pPr marL="0" indent="0">
              <a:buNone/>
            </a:pPr>
            <a:r>
              <a:rPr lang="en-US" sz="1000" b="1" kern="0" spc="100" dirty="0">
                <a:solidFill>
                  <a:srgbClr val="667085"/>
                </a:solidFill>
                <a:latin typeface="Calibri" pitchFamily="34" charset="0"/>
                <a:ea typeface="Calibri" pitchFamily="34" charset="-122"/>
                <a:cs typeface="Calibri" pitchFamily="34" charset="-120"/>
              </a:rPr>
              <a:t>THE STEPS</a:t>
            </a:r>
            <a:endParaRPr lang="en-US" sz="1000" dirty="0"/>
          </a:p>
        </p:txBody>
      </p:sp>
      <p:sp>
        <p:nvSpPr>
          <p:cNvPr id="23" name="Shape 21"/>
          <p:cNvSpPr/>
          <p:nvPr/>
        </p:nvSpPr>
        <p:spPr>
          <a:xfrm>
            <a:off x="6080760" y="1600200"/>
            <a:ext cx="5486400" cy="621792"/>
          </a:xfrm>
          <a:prstGeom prst="roundRect">
            <a:avLst>
              <a:gd name="adj" fmla="val 11765"/>
            </a:avLst>
          </a:prstGeom>
          <a:solidFill>
            <a:srgbClr val="FFFFFF"/>
          </a:solidFill>
          <a:ln w="12700">
            <a:solidFill>
              <a:srgbClr val="E5E9F1"/>
            </a:solidFill>
            <a:prstDash val="solid"/>
          </a:ln>
        </p:spPr>
        <p:txBody>
          <a:bodyPr/>
          <a:lstStyle/>
          <a:p>
            <a:endParaRPr lang="da-DK"/>
          </a:p>
        </p:txBody>
      </p:sp>
      <p:sp>
        <p:nvSpPr>
          <p:cNvPr id="24" name="Shape 22"/>
          <p:cNvSpPr/>
          <p:nvPr/>
        </p:nvSpPr>
        <p:spPr>
          <a:xfrm>
            <a:off x="6227064" y="1755648"/>
            <a:ext cx="310896" cy="310896"/>
          </a:xfrm>
          <a:prstGeom prst="ellipse">
            <a:avLst/>
          </a:prstGeom>
          <a:solidFill>
            <a:srgbClr val="0D1324"/>
          </a:solidFill>
          <a:ln/>
        </p:spPr>
        <p:txBody>
          <a:bodyPr/>
          <a:lstStyle/>
          <a:p>
            <a:endParaRPr lang="da-DK"/>
          </a:p>
        </p:txBody>
      </p:sp>
      <p:sp>
        <p:nvSpPr>
          <p:cNvPr id="25" name="Text 23"/>
          <p:cNvSpPr/>
          <p:nvPr/>
        </p:nvSpPr>
        <p:spPr>
          <a:xfrm>
            <a:off x="6227064" y="1755648"/>
            <a:ext cx="310896" cy="310896"/>
          </a:xfrm>
          <a:prstGeom prst="rect">
            <a:avLst/>
          </a:prstGeom>
          <a:noFill/>
          <a:ln/>
        </p:spPr>
        <p:txBody>
          <a:bodyPr wrap="square" lIns="0" tIns="0" rIns="0" bIns="0" rtlCol="0" anchor="ctr"/>
          <a:lstStyle/>
          <a:p>
            <a:pPr marL="0" indent="0" algn="ctr">
              <a:buNone/>
            </a:pPr>
            <a:r>
              <a:rPr lang="en-US" sz="950" b="1" dirty="0">
                <a:solidFill>
                  <a:srgbClr val="A8ED00"/>
                </a:solidFill>
                <a:latin typeface="Calibri" pitchFamily="34" charset="0"/>
                <a:ea typeface="Calibri" pitchFamily="34" charset="-122"/>
                <a:cs typeface="Calibri" pitchFamily="34" charset="-120"/>
              </a:rPr>
              <a:t>01</a:t>
            </a:r>
            <a:endParaRPr lang="en-US" sz="950" dirty="0"/>
          </a:p>
        </p:txBody>
      </p:sp>
      <p:sp>
        <p:nvSpPr>
          <p:cNvPr id="26" name="Text 24"/>
          <p:cNvSpPr/>
          <p:nvPr/>
        </p:nvSpPr>
        <p:spPr>
          <a:xfrm>
            <a:off x="6675120" y="1600200"/>
            <a:ext cx="4754880" cy="621792"/>
          </a:xfrm>
          <a:prstGeom prst="rect">
            <a:avLst/>
          </a:prstGeom>
          <a:noFill/>
          <a:ln/>
        </p:spPr>
        <p:txBody>
          <a:bodyPr wrap="square" lIns="0" tIns="0" rIns="0" bIns="0" rtlCol="0" anchor="ctr"/>
          <a:lstStyle/>
          <a:p>
            <a:pPr marL="0" indent="0">
              <a:lnSpc>
                <a:spcPct val="105000"/>
              </a:lnSpc>
              <a:buNone/>
            </a:pPr>
            <a:r>
              <a:rPr lang="en-US" sz="1150" dirty="0">
                <a:solidFill>
                  <a:srgbClr val="151927"/>
                </a:solidFill>
                <a:latin typeface="Calibri" pitchFamily="34" charset="0"/>
                <a:ea typeface="Calibri" pitchFamily="34" charset="-122"/>
                <a:cs typeface="Calibri" pitchFamily="34" charset="-120"/>
              </a:rPr>
              <a:t>Identify the first operational users</a:t>
            </a:r>
            <a:endParaRPr lang="en-US" sz="1150" dirty="0"/>
          </a:p>
        </p:txBody>
      </p:sp>
      <p:sp>
        <p:nvSpPr>
          <p:cNvPr id="27" name="Shape 25"/>
          <p:cNvSpPr/>
          <p:nvPr/>
        </p:nvSpPr>
        <p:spPr>
          <a:xfrm>
            <a:off x="6382512" y="2221992"/>
            <a:ext cx="0" cy="182880"/>
          </a:xfrm>
          <a:prstGeom prst="line">
            <a:avLst/>
          </a:prstGeom>
          <a:noFill/>
          <a:ln w="15875">
            <a:solidFill>
              <a:srgbClr val="E5E9F1"/>
            </a:solidFill>
            <a:prstDash val="dash"/>
          </a:ln>
        </p:spPr>
        <p:txBody>
          <a:bodyPr/>
          <a:lstStyle/>
          <a:p>
            <a:endParaRPr lang="da-DK"/>
          </a:p>
        </p:txBody>
      </p:sp>
      <p:sp>
        <p:nvSpPr>
          <p:cNvPr id="28" name="Shape 26"/>
          <p:cNvSpPr/>
          <p:nvPr/>
        </p:nvSpPr>
        <p:spPr>
          <a:xfrm>
            <a:off x="6080760" y="2404872"/>
            <a:ext cx="5486400" cy="621792"/>
          </a:xfrm>
          <a:prstGeom prst="roundRect">
            <a:avLst>
              <a:gd name="adj" fmla="val 11765"/>
            </a:avLst>
          </a:prstGeom>
          <a:solidFill>
            <a:srgbClr val="FFFFFF"/>
          </a:solidFill>
          <a:ln w="12700">
            <a:solidFill>
              <a:srgbClr val="E5E9F1"/>
            </a:solidFill>
            <a:prstDash val="solid"/>
          </a:ln>
        </p:spPr>
        <p:txBody>
          <a:bodyPr/>
          <a:lstStyle/>
          <a:p>
            <a:endParaRPr lang="da-DK"/>
          </a:p>
        </p:txBody>
      </p:sp>
      <p:sp>
        <p:nvSpPr>
          <p:cNvPr id="29" name="Shape 27"/>
          <p:cNvSpPr/>
          <p:nvPr/>
        </p:nvSpPr>
        <p:spPr>
          <a:xfrm>
            <a:off x="6227064" y="2560320"/>
            <a:ext cx="310896" cy="310896"/>
          </a:xfrm>
          <a:prstGeom prst="ellipse">
            <a:avLst/>
          </a:prstGeom>
          <a:solidFill>
            <a:srgbClr val="0D1324"/>
          </a:solidFill>
          <a:ln/>
        </p:spPr>
        <p:txBody>
          <a:bodyPr/>
          <a:lstStyle/>
          <a:p>
            <a:endParaRPr lang="da-DK"/>
          </a:p>
        </p:txBody>
      </p:sp>
      <p:sp>
        <p:nvSpPr>
          <p:cNvPr id="30" name="Text 28"/>
          <p:cNvSpPr/>
          <p:nvPr/>
        </p:nvSpPr>
        <p:spPr>
          <a:xfrm>
            <a:off x="6227064" y="2560320"/>
            <a:ext cx="310896" cy="310896"/>
          </a:xfrm>
          <a:prstGeom prst="rect">
            <a:avLst/>
          </a:prstGeom>
          <a:noFill/>
          <a:ln/>
        </p:spPr>
        <p:txBody>
          <a:bodyPr wrap="square" lIns="0" tIns="0" rIns="0" bIns="0" rtlCol="0" anchor="ctr"/>
          <a:lstStyle/>
          <a:p>
            <a:pPr marL="0" indent="0" algn="ctr">
              <a:buNone/>
            </a:pPr>
            <a:r>
              <a:rPr lang="en-US" sz="950" b="1" dirty="0">
                <a:solidFill>
                  <a:srgbClr val="A8ED00"/>
                </a:solidFill>
                <a:latin typeface="Calibri" pitchFamily="34" charset="0"/>
                <a:ea typeface="Calibri" pitchFamily="34" charset="-122"/>
                <a:cs typeface="Calibri" pitchFamily="34" charset="-120"/>
              </a:rPr>
              <a:t>02</a:t>
            </a:r>
            <a:endParaRPr lang="en-US" sz="950" dirty="0"/>
          </a:p>
        </p:txBody>
      </p:sp>
      <p:sp>
        <p:nvSpPr>
          <p:cNvPr id="31" name="Text 29"/>
          <p:cNvSpPr/>
          <p:nvPr/>
        </p:nvSpPr>
        <p:spPr>
          <a:xfrm>
            <a:off x="6675120" y="2404872"/>
            <a:ext cx="4754880" cy="621792"/>
          </a:xfrm>
          <a:prstGeom prst="rect">
            <a:avLst/>
          </a:prstGeom>
          <a:noFill/>
          <a:ln/>
        </p:spPr>
        <p:txBody>
          <a:bodyPr wrap="square" lIns="0" tIns="0" rIns="0" bIns="0" rtlCol="0" anchor="ctr"/>
          <a:lstStyle/>
          <a:p>
            <a:pPr marL="0" indent="0">
              <a:lnSpc>
                <a:spcPct val="105000"/>
              </a:lnSpc>
              <a:buNone/>
            </a:pPr>
            <a:r>
              <a:rPr lang="en-US" sz="1150" dirty="0">
                <a:solidFill>
                  <a:srgbClr val="151927"/>
                </a:solidFill>
                <a:latin typeface="Calibri" pitchFamily="34" charset="0"/>
                <a:ea typeface="Calibri" pitchFamily="34" charset="-122"/>
                <a:cs typeface="Calibri" pitchFamily="34" charset="-120"/>
              </a:rPr>
              <a:t>Create the user accounts</a:t>
            </a:r>
            <a:endParaRPr lang="en-US" sz="1150" dirty="0"/>
          </a:p>
        </p:txBody>
      </p:sp>
      <p:sp>
        <p:nvSpPr>
          <p:cNvPr id="32" name="Shape 30"/>
          <p:cNvSpPr/>
          <p:nvPr/>
        </p:nvSpPr>
        <p:spPr>
          <a:xfrm>
            <a:off x="6382512" y="3026664"/>
            <a:ext cx="0" cy="182880"/>
          </a:xfrm>
          <a:prstGeom prst="line">
            <a:avLst/>
          </a:prstGeom>
          <a:noFill/>
          <a:ln w="15875">
            <a:solidFill>
              <a:srgbClr val="E5E9F1"/>
            </a:solidFill>
            <a:prstDash val="dash"/>
          </a:ln>
        </p:spPr>
        <p:txBody>
          <a:bodyPr/>
          <a:lstStyle/>
          <a:p>
            <a:endParaRPr lang="da-DK"/>
          </a:p>
        </p:txBody>
      </p:sp>
      <p:sp>
        <p:nvSpPr>
          <p:cNvPr id="33" name="Shape 31"/>
          <p:cNvSpPr/>
          <p:nvPr/>
        </p:nvSpPr>
        <p:spPr>
          <a:xfrm>
            <a:off x="6080760" y="3209544"/>
            <a:ext cx="5486400" cy="621792"/>
          </a:xfrm>
          <a:prstGeom prst="roundRect">
            <a:avLst>
              <a:gd name="adj" fmla="val 11765"/>
            </a:avLst>
          </a:prstGeom>
          <a:solidFill>
            <a:srgbClr val="FFFFFF"/>
          </a:solidFill>
          <a:ln w="12700">
            <a:solidFill>
              <a:srgbClr val="E5E9F1"/>
            </a:solidFill>
            <a:prstDash val="solid"/>
          </a:ln>
        </p:spPr>
        <p:txBody>
          <a:bodyPr/>
          <a:lstStyle/>
          <a:p>
            <a:endParaRPr lang="da-DK"/>
          </a:p>
        </p:txBody>
      </p:sp>
      <p:sp>
        <p:nvSpPr>
          <p:cNvPr id="34" name="Shape 32"/>
          <p:cNvSpPr/>
          <p:nvPr/>
        </p:nvSpPr>
        <p:spPr>
          <a:xfrm>
            <a:off x="6227064" y="3364992"/>
            <a:ext cx="310896" cy="310896"/>
          </a:xfrm>
          <a:prstGeom prst="ellipse">
            <a:avLst/>
          </a:prstGeom>
          <a:solidFill>
            <a:srgbClr val="0D1324"/>
          </a:solidFill>
          <a:ln/>
        </p:spPr>
        <p:txBody>
          <a:bodyPr/>
          <a:lstStyle/>
          <a:p>
            <a:endParaRPr lang="da-DK"/>
          </a:p>
        </p:txBody>
      </p:sp>
      <p:sp>
        <p:nvSpPr>
          <p:cNvPr id="35" name="Text 33"/>
          <p:cNvSpPr/>
          <p:nvPr/>
        </p:nvSpPr>
        <p:spPr>
          <a:xfrm>
            <a:off x="6227064" y="3364992"/>
            <a:ext cx="310896" cy="310896"/>
          </a:xfrm>
          <a:prstGeom prst="rect">
            <a:avLst/>
          </a:prstGeom>
          <a:noFill/>
          <a:ln/>
        </p:spPr>
        <p:txBody>
          <a:bodyPr wrap="square" lIns="0" tIns="0" rIns="0" bIns="0" rtlCol="0" anchor="ctr"/>
          <a:lstStyle/>
          <a:p>
            <a:pPr marL="0" indent="0" algn="ctr">
              <a:buNone/>
            </a:pPr>
            <a:r>
              <a:rPr lang="en-US" sz="950" b="1" dirty="0">
                <a:solidFill>
                  <a:srgbClr val="A8ED00"/>
                </a:solidFill>
                <a:latin typeface="Calibri" pitchFamily="34" charset="0"/>
                <a:ea typeface="Calibri" pitchFamily="34" charset="-122"/>
                <a:cs typeface="Calibri" pitchFamily="34" charset="-120"/>
              </a:rPr>
              <a:t>03</a:t>
            </a:r>
            <a:endParaRPr lang="en-US" sz="950" dirty="0"/>
          </a:p>
        </p:txBody>
      </p:sp>
      <p:sp>
        <p:nvSpPr>
          <p:cNvPr id="36" name="Text 34"/>
          <p:cNvSpPr/>
          <p:nvPr/>
        </p:nvSpPr>
        <p:spPr>
          <a:xfrm>
            <a:off x="6675120" y="3209544"/>
            <a:ext cx="4754880" cy="621792"/>
          </a:xfrm>
          <a:prstGeom prst="rect">
            <a:avLst/>
          </a:prstGeom>
          <a:noFill/>
          <a:ln/>
        </p:spPr>
        <p:txBody>
          <a:bodyPr wrap="square" lIns="0" tIns="0" rIns="0" bIns="0" rtlCol="0" anchor="ctr"/>
          <a:lstStyle/>
          <a:p>
            <a:pPr marL="0" indent="0">
              <a:lnSpc>
                <a:spcPct val="105000"/>
              </a:lnSpc>
              <a:buNone/>
            </a:pPr>
            <a:r>
              <a:rPr lang="en-US" sz="1150" dirty="0">
                <a:solidFill>
                  <a:srgbClr val="151927"/>
                </a:solidFill>
                <a:latin typeface="Calibri" pitchFamily="34" charset="0"/>
                <a:ea typeface="Calibri" pitchFamily="34" charset="-122"/>
                <a:cs typeface="Calibri" pitchFamily="34" charset="-120"/>
              </a:rPr>
              <a:t>Assign the appropriate roles</a:t>
            </a:r>
            <a:endParaRPr lang="en-US" sz="1150" dirty="0"/>
          </a:p>
        </p:txBody>
      </p:sp>
      <p:sp>
        <p:nvSpPr>
          <p:cNvPr id="37" name="Shape 35"/>
          <p:cNvSpPr/>
          <p:nvPr/>
        </p:nvSpPr>
        <p:spPr>
          <a:xfrm>
            <a:off x="6382512" y="3831336"/>
            <a:ext cx="0" cy="182880"/>
          </a:xfrm>
          <a:prstGeom prst="line">
            <a:avLst/>
          </a:prstGeom>
          <a:noFill/>
          <a:ln w="15875">
            <a:solidFill>
              <a:srgbClr val="E5E9F1"/>
            </a:solidFill>
            <a:prstDash val="dash"/>
          </a:ln>
        </p:spPr>
        <p:txBody>
          <a:bodyPr/>
          <a:lstStyle/>
          <a:p>
            <a:endParaRPr lang="da-DK"/>
          </a:p>
        </p:txBody>
      </p:sp>
      <p:sp>
        <p:nvSpPr>
          <p:cNvPr id="38" name="Shape 36"/>
          <p:cNvSpPr/>
          <p:nvPr/>
        </p:nvSpPr>
        <p:spPr>
          <a:xfrm>
            <a:off x="6080760" y="4014216"/>
            <a:ext cx="5486400" cy="621792"/>
          </a:xfrm>
          <a:prstGeom prst="roundRect">
            <a:avLst>
              <a:gd name="adj" fmla="val 11765"/>
            </a:avLst>
          </a:prstGeom>
          <a:solidFill>
            <a:srgbClr val="FFFFFF"/>
          </a:solidFill>
          <a:ln w="12700">
            <a:solidFill>
              <a:srgbClr val="E5E9F1"/>
            </a:solidFill>
            <a:prstDash val="solid"/>
          </a:ln>
        </p:spPr>
        <p:txBody>
          <a:bodyPr/>
          <a:lstStyle/>
          <a:p>
            <a:endParaRPr lang="da-DK"/>
          </a:p>
        </p:txBody>
      </p:sp>
      <p:sp>
        <p:nvSpPr>
          <p:cNvPr id="39" name="Shape 37"/>
          <p:cNvSpPr/>
          <p:nvPr/>
        </p:nvSpPr>
        <p:spPr>
          <a:xfrm>
            <a:off x="6227064" y="4169664"/>
            <a:ext cx="310896" cy="310896"/>
          </a:xfrm>
          <a:prstGeom prst="ellipse">
            <a:avLst/>
          </a:prstGeom>
          <a:solidFill>
            <a:srgbClr val="0D1324"/>
          </a:solidFill>
          <a:ln/>
        </p:spPr>
        <p:txBody>
          <a:bodyPr/>
          <a:lstStyle/>
          <a:p>
            <a:endParaRPr lang="da-DK"/>
          </a:p>
        </p:txBody>
      </p:sp>
      <p:sp>
        <p:nvSpPr>
          <p:cNvPr id="40" name="Text 38"/>
          <p:cNvSpPr/>
          <p:nvPr/>
        </p:nvSpPr>
        <p:spPr>
          <a:xfrm>
            <a:off x="6227064" y="4169664"/>
            <a:ext cx="310896" cy="310896"/>
          </a:xfrm>
          <a:prstGeom prst="rect">
            <a:avLst/>
          </a:prstGeom>
          <a:noFill/>
          <a:ln/>
        </p:spPr>
        <p:txBody>
          <a:bodyPr wrap="square" lIns="0" tIns="0" rIns="0" bIns="0" rtlCol="0" anchor="ctr"/>
          <a:lstStyle/>
          <a:p>
            <a:pPr marL="0" indent="0" algn="ctr">
              <a:buNone/>
            </a:pPr>
            <a:r>
              <a:rPr lang="en-US" sz="950" b="1" dirty="0">
                <a:solidFill>
                  <a:srgbClr val="A8ED00"/>
                </a:solidFill>
                <a:latin typeface="Calibri" pitchFamily="34" charset="0"/>
                <a:ea typeface="Calibri" pitchFamily="34" charset="-122"/>
                <a:cs typeface="Calibri" pitchFamily="34" charset="-120"/>
              </a:rPr>
              <a:t>04</a:t>
            </a:r>
            <a:endParaRPr lang="en-US" sz="950" dirty="0"/>
          </a:p>
        </p:txBody>
      </p:sp>
      <p:sp>
        <p:nvSpPr>
          <p:cNvPr id="41" name="Text 39"/>
          <p:cNvSpPr/>
          <p:nvPr/>
        </p:nvSpPr>
        <p:spPr>
          <a:xfrm>
            <a:off x="6675120" y="4014216"/>
            <a:ext cx="4754880" cy="621792"/>
          </a:xfrm>
          <a:prstGeom prst="rect">
            <a:avLst/>
          </a:prstGeom>
          <a:noFill/>
          <a:ln/>
        </p:spPr>
        <p:txBody>
          <a:bodyPr wrap="square" lIns="0" tIns="0" rIns="0" bIns="0" rtlCol="0" anchor="ctr"/>
          <a:lstStyle/>
          <a:p>
            <a:pPr marL="0" indent="0">
              <a:lnSpc>
                <a:spcPct val="105000"/>
              </a:lnSpc>
              <a:buNone/>
            </a:pPr>
            <a:r>
              <a:rPr lang="en-US" sz="1150" dirty="0">
                <a:solidFill>
                  <a:srgbClr val="151927"/>
                </a:solidFill>
                <a:latin typeface="Calibri" pitchFamily="34" charset="0"/>
                <a:ea typeface="Calibri" pitchFamily="34" charset="-122"/>
                <a:cs typeface="Calibri" pitchFamily="34" charset="-120"/>
              </a:rPr>
              <a:t>Activate access</a:t>
            </a:r>
            <a:endParaRPr lang="en-US" sz="1150" dirty="0"/>
          </a:p>
        </p:txBody>
      </p:sp>
      <p:sp>
        <p:nvSpPr>
          <p:cNvPr id="42" name="Shape 40"/>
          <p:cNvSpPr/>
          <p:nvPr/>
        </p:nvSpPr>
        <p:spPr>
          <a:xfrm>
            <a:off x="6382512" y="4636008"/>
            <a:ext cx="0" cy="182880"/>
          </a:xfrm>
          <a:prstGeom prst="line">
            <a:avLst/>
          </a:prstGeom>
          <a:noFill/>
          <a:ln w="15875">
            <a:solidFill>
              <a:srgbClr val="E5E9F1"/>
            </a:solidFill>
            <a:prstDash val="dash"/>
          </a:ln>
        </p:spPr>
        <p:txBody>
          <a:bodyPr/>
          <a:lstStyle/>
          <a:p>
            <a:endParaRPr lang="da-DK"/>
          </a:p>
        </p:txBody>
      </p:sp>
      <p:sp>
        <p:nvSpPr>
          <p:cNvPr id="43" name="Shape 41"/>
          <p:cNvSpPr/>
          <p:nvPr/>
        </p:nvSpPr>
        <p:spPr>
          <a:xfrm>
            <a:off x="6080760" y="4818888"/>
            <a:ext cx="5486400" cy="621792"/>
          </a:xfrm>
          <a:prstGeom prst="roundRect">
            <a:avLst>
              <a:gd name="adj" fmla="val 11765"/>
            </a:avLst>
          </a:prstGeom>
          <a:solidFill>
            <a:srgbClr val="FFFFFF"/>
          </a:solidFill>
          <a:ln w="12700">
            <a:solidFill>
              <a:srgbClr val="E5E9F1"/>
            </a:solidFill>
            <a:prstDash val="solid"/>
          </a:ln>
        </p:spPr>
        <p:txBody>
          <a:bodyPr/>
          <a:lstStyle/>
          <a:p>
            <a:endParaRPr lang="da-DK"/>
          </a:p>
        </p:txBody>
      </p:sp>
      <p:sp>
        <p:nvSpPr>
          <p:cNvPr id="44" name="Shape 42"/>
          <p:cNvSpPr/>
          <p:nvPr/>
        </p:nvSpPr>
        <p:spPr>
          <a:xfrm>
            <a:off x="6227064" y="4974336"/>
            <a:ext cx="310896" cy="310896"/>
          </a:xfrm>
          <a:prstGeom prst="ellipse">
            <a:avLst/>
          </a:prstGeom>
          <a:solidFill>
            <a:srgbClr val="0D1324"/>
          </a:solidFill>
          <a:ln/>
        </p:spPr>
        <p:txBody>
          <a:bodyPr/>
          <a:lstStyle/>
          <a:p>
            <a:endParaRPr lang="da-DK"/>
          </a:p>
        </p:txBody>
      </p:sp>
      <p:sp>
        <p:nvSpPr>
          <p:cNvPr id="45" name="Text 43"/>
          <p:cNvSpPr/>
          <p:nvPr/>
        </p:nvSpPr>
        <p:spPr>
          <a:xfrm>
            <a:off x="6227064" y="4974336"/>
            <a:ext cx="310896" cy="310896"/>
          </a:xfrm>
          <a:prstGeom prst="rect">
            <a:avLst/>
          </a:prstGeom>
          <a:noFill/>
          <a:ln/>
        </p:spPr>
        <p:txBody>
          <a:bodyPr wrap="square" lIns="0" tIns="0" rIns="0" bIns="0" rtlCol="0" anchor="ctr"/>
          <a:lstStyle/>
          <a:p>
            <a:pPr marL="0" indent="0" algn="ctr">
              <a:buNone/>
            </a:pPr>
            <a:r>
              <a:rPr lang="en-US" sz="950" b="1" dirty="0">
                <a:solidFill>
                  <a:srgbClr val="A8ED00"/>
                </a:solidFill>
                <a:latin typeface="Calibri" pitchFamily="34" charset="0"/>
                <a:ea typeface="Calibri" pitchFamily="34" charset="-122"/>
                <a:cs typeface="Calibri" pitchFamily="34" charset="-120"/>
              </a:rPr>
              <a:t>05</a:t>
            </a:r>
            <a:endParaRPr lang="en-US" sz="950" dirty="0"/>
          </a:p>
        </p:txBody>
      </p:sp>
      <p:sp>
        <p:nvSpPr>
          <p:cNvPr id="46" name="Text 44"/>
          <p:cNvSpPr/>
          <p:nvPr/>
        </p:nvSpPr>
        <p:spPr>
          <a:xfrm>
            <a:off x="6675120" y="4818888"/>
            <a:ext cx="4754880" cy="621792"/>
          </a:xfrm>
          <a:prstGeom prst="rect">
            <a:avLst/>
          </a:prstGeom>
          <a:noFill/>
          <a:ln/>
        </p:spPr>
        <p:txBody>
          <a:bodyPr wrap="square" lIns="0" tIns="0" rIns="0" bIns="0" rtlCol="0" anchor="ctr"/>
          <a:lstStyle/>
          <a:p>
            <a:pPr marL="0" indent="0">
              <a:lnSpc>
                <a:spcPct val="105000"/>
              </a:lnSpc>
              <a:buNone/>
            </a:pPr>
            <a:r>
              <a:rPr lang="en-US" sz="1150" dirty="0">
                <a:solidFill>
                  <a:srgbClr val="151927"/>
                </a:solidFill>
                <a:latin typeface="Calibri" pitchFamily="34" charset="0"/>
                <a:ea typeface="Calibri" pitchFamily="34" charset="-122"/>
                <a:cs typeface="Calibri" pitchFamily="34" charset="-120"/>
              </a:rPr>
              <a:t>Explain the next onboarding step</a:t>
            </a:r>
            <a:endParaRPr lang="en-US" sz="1150" dirty="0"/>
          </a:p>
        </p:txBody>
      </p:sp>
      <p:sp>
        <p:nvSpPr>
          <p:cNvPr id="47" name="Text 45"/>
          <p:cNvSpPr/>
          <p:nvPr/>
        </p:nvSpPr>
        <p:spPr>
          <a:xfrm>
            <a:off x="640080" y="6537960"/>
            <a:ext cx="5486400" cy="256032"/>
          </a:xfrm>
          <a:prstGeom prst="rect">
            <a:avLst/>
          </a:prstGeom>
          <a:noFill/>
          <a:ln/>
        </p:spPr>
        <p:txBody>
          <a:bodyPr wrap="square" lIns="0" tIns="0" rIns="0" bIns="0" rtlCol="0" anchor="ctr"/>
          <a:lstStyle/>
          <a:p>
            <a:pPr marL="0" indent="0">
              <a:buNone/>
            </a:pPr>
            <a:r>
              <a:rPr lang="en-US" sz="850" dirty="0">
                <a:solidFill>
                  <a:srgbClr val="667085"/>
                </a:solidFill>
                <a:latin typeface="Calibri" pitchFamily="34" charset="0"/>
                <a:ea typeface="Calibri" pitchFamily="34" charset="-122"/>
                <a:cs typeface="Calibri" pitchFamily="34" charset="-120"/>
              </a:rPr>
              <a:t>Get started — Quick guides</a:t>
            </a:r>
            <a:endParaRPr lang="en-US" sz="850" dirty="0"/>
          </a:p>
        </p:txBody>
      </p:sp>
      <p:sp>
        <p:nvSpPr>
          <p:cNvPr id="48" name="Text 46"/>
          <p:cNvSpPr/>
          <p:nvPr/>
        </p:nvSpPr>
        <p:spPr>
          <a:xfrm>
            <a:off x="10607040" y="6537960"/>
            <a:ext cx="914400" cy="256032"/>
          </a:xfrm>
          <a:prstGeom prst="rect">
            <a:avLst/>
          </a:prstGeom>
          <a:noFill/>
          <a:ln/>
        </p:spPr>
        <p:txBody>
          <a:bodyPr wrap="square" lIns="0" tIns="0" rIns="0" bIns="0" rtlCol="0" anchor="ctr"/>
          <a:lstStyle/>
          <a:p>
            <a:pPr marL="0" indent="0" algn="r">
              <a:buNone/>
            </a:pPr>
            <a:r>
              <a:rPr lang="en-US" sz="850" b="1" dirty="0">
                <a:solidFill>
                  <a:srgbClr val="667085"/>
                </a:solidFill>
                <a:latin typeface="Calibri" pitchFamily="34" charset="0"/>
                <a:ea typeface="Calibri" pitchFamily="34" charset="-122"/>
                <a:cs typeface="Calibri" pitchFamily="34" charset="-120"/>
              </a:rPr>
              <a:t>1PM</a:t>
            </a:r>
            <a:endParaRPr lang="en-US" sz="850" dirty="0"/>
          </a:p>
        </p:txBody>
      </p:sp>
      <p:sp>
        <p:nvSpPr>
          <p:cNvPr id="49" name="Text 47"/>
          <p:cNvSpPr/>
          <p:nvPr/>
        </p:nvSpPr>
        <p:spPr>
          <a:xfrm>
            <a:off x="11475720" y="6537960"/>
            <a:ext cx="548640" cy="256032"/>
          </a:xfrm>
          <a:prstGeom prst="rect">
            <a:avLst/>
          </a:prstGeom>
          <a:noFill/>
          <a:ln/>
        </p:spPr>
        <p:txBody>
          <a:bodyPr wrap="square" lIns="0" tIns="0" rIns="0" bIns="0" rtlCol="0" anchor="ctr"/>
          <a:lstStyle/>
          <a:p>
            <a:pPr marL="0" indent="0" algn="r">
              <a:buNone/>
            </a:pPr>
            <a:r>
              <a:rPr lang="en-US" sz="850" dirty="0">
                <a:solidFill>
                  <a:srgbClr val="667085"/>
                </a:solidFill>
                <a:latin typeface="Calibri" pitchFamily="34" charset="0"/>
                <a:ea typeface="Calibri" pitchFamily="34" charset="-122"/>
                <a:cs typeface="Calibri" pitchFamily="34" charset="-120"/>
              </a:rPr>
              <a:t>21</a:t>
            </a:r>
            <a:endParaRPr lang="en-US" sz="850" dirty="0"/>
          </a:p>
        </p:txBody>
      </p:sp>
      <p:sp>
        <p:nvSpPr>
          <p:cNvPr id="50" name="Rounded Rectangle 49"/>
          <p:cNvSpPr/>
          <p:nvPr/>
        </p:nvSpPr>
        <p:spPr>
          <a:xfrm>
            <a:off x="11603736" y="370332"/>
            <a:ext cx="201168" cy="100584"/>
          </a:xfrm>
          <a:prstGeom prst="roundRect">
            <a:avLst/>
          </a:prstGeom>
          <a:solidFill>
            <a:srgbClr val="E5E9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6F8FB"/>
        </a:solidFill>
        <a:effectLst/>
      </p:bgPr>
    </p:bg>
    <p:spTree>
      <p:nvGrpSpPr>
        <p:cNvPr id="1" name=""/>
        <p:cNvGrpSpPr/>
        <p:nvPr/>
      </p:nvGrpSpPr>
      <p:grpSpPr>
        <a:xfrm>
          <a:off x="0" y="0"/>
          <a:ext cx="0" cy="0"/>
          <a:chOff x="0" y="0"/>
          <a:chExt cx="0" cy="0"/>
        </a:xfrm>
      </p:grpSpPr>
      <p:sp>
        <p:nvSpPr>
          <p:cNvPr id="2" name="Text 0"/>
          <p:cNvSpPr/>
          <p:nvPr/>
        </p:nvSpPr>
        <p:spPr>
          <a:xfrm>
            <a:off x="640080" y="292608"/>
            <a:ext cx="8229600" cy="256032"/>
          </a:xfrm>
          <a:prstGeom prst="rect">
            <a:avLst/>
          </a:prstGeom>
          <a:noFill/>
          <a:ln/>
        </p:spPr>
        <p:txBody>
          <a:bodyPr wrap="square" lIns="0" tIns="0" rIns="0" bIns="0" rtlCol="0" anchor="ctr"/>
          <a:lstStyle/>
          <a:p>
            <a:pPr marL="0" indent="0">
              <a:buNone/>
            </a:pPr>
            <a:r>
              <a:rPr lang="en-US" sz="900" kern="0" spc="40" dirty="0">
                <a:solidFill>
                  <a:srgbClr val="AAB2C2"/>
                </a:solidFill>
                <a:latin typeface="Calibri" pitchFamily="34" charset="0"/>
                <a:ea typeface="Calibri" pitchFamily="34" charset="-122"/>
                <a:cs typeface="Calibri" pitchFamily="34" charset="-120"/>
              </a:rPr>
              <a:t>1 · Introduction</a:t>
            </a:r>
            <a:r>
              <a:rPr lang="en-US" sz="900" dirty="0">
                <a:solidFill>
                  <a:srgbClr val="000000"/>
                </a:solidFill>
              </a:rPr>
              <a:t>    </a:t>
            </a:r>
            <a:r>
              <a:rPr lang="en-US" sz="900" kern="0" spc="40" dirty="0">
                <a:solidFill>
                  <a:srgbClr val="AAB2C2"/>
                </a:solidFill>
                <a:latin typeface="Calibri" pitchFamily="34" charset="0"/>
                <a:ea typeface="Calibri" pitchFamily="34" charset="-122"/>
                <a:cs typeface="Calibri" pitchFamily="34" charset="-120"/>
              </a:rPr>
              <a:t>2 · Why 1PM</a:t>
            </a:r>
            <a:r>
              <a:rPr lang="en-US" sz="900" dirty="0">
                <a:solidFill>
                  <a:srgbClr val="000000"/>
                </a:solidFill>
              </a:rPr>
              <a:t>    </a:t>
            </a:r>
            <a:r>
              <a:rPr lang="en-US" sz="900" kern="0" spc="40" dirty="0">
                <a:solidFill>
                  <a:srgbClr val="AAB2C2"/>
                </a:solidFill>
                <a:latin typeface="Calibri" pitchFamily="34" charset="0"/>
                <a:ea typeface="Calibri" pitchFamily="34" charset="-122"/>
                <a:cs typeface="Calibri" pitchFamily="34" charset="-120"/>
              </a:rPr>
              <a:t>3 · Product tour</a:t>
            </a:r>
            <a:r>
              <a:rPr lang="en-US" sz="900" dirty="0">
                <a:solidFill>
                  <a:srgbClr val="000000"/>
                </a:solidFill>
              </a:rPr>
              <a:t>    </a:t>
            </a:r>
            <a:r>
              <a:rPr lang="en-US" sz="900" b="1" kern="0" spc="40" dirty="0">
                <a:solidFill>
                  <a:srgbClr val="6B8F00"/>
                </a:solidFill>
                <a:latin typeface="Calibri" pitchFamily="34" charset="0"/>
                <a:ea typeface="Calibri" pitchFamily="34" charset="-122"/>
                <a:cs typeface="Calibri" pitchFamily="34" charset="-120"/>
              </a:rPr>
              <a:t>4 · Get started</a:t>
            </a:r>
            <a:endParaRPr lang="en-US" sz="900" dirty="0"/>
          </a:p>
        </p:txBody>
      </p:sp>
      <p:sp>
        <p:nvSpPr>
          <p:cNvPr id="3" name="Shape 1"/>
          <p:cNvSpPr/>
          <p:nvPr/>
        </p:nvSpPr>
        <p:spPr>
          <a:xfrm>
            <a:off x="640080" y="603504"/>
            <a:ext cx="10927080" cy="0"/>
          </a:xfrm>
          <a:prstGeom prst="line">
            <a:avLst/>
          </a:prstGeom>
          <a:noFill/>
          <a:ln w="9525">
            <a:solidFill>
              <a:srgbClr val="E5E9F1"/>
            </a:solidFill>
            <a:prstDash val="solid"/>
          </a:ln>
        </p:spPr>
        <p:txBody>
          <a:bodyPr/>
          <a:lstStyle/>
          <a:p>
            <a:endParaRPr lang="da-DK"/>
          </a:p>
        </p:txBody>
      </p:sp>
      <p:sp>
        <p:nvSpPr>
          <p:cNvPr id="4" name="Shape 2"/>
          <p:cNvSpPr/>
          <p:nvPr/>
        </p:nvSpPr>
        <p:spPr>
          <a:xfrm>
            <a:off x="9555480" y="370332"/>
            <a:ext cx="201168" cy="100584"/>
          </a:xfrm>
          <a:prstGeom prst="roundRect">
            <a:avLst>
              <a:gd name="adj" fmla="val 27273"/>
            </a:avLst>
          </a:prstGeom>
          <a:solidFill>
            <a:srgbClr val="6B8F00"/>
          </a:solidFill>
          <a:ln>
            <a:noFill/>
          </a:ln>
        </p:spPr>
        <p:txBody>
          <a:bodyPr/>
          <a:lstStyle/>
          <a:p>
            <a:endParaRPr lang="da-DK"/>
          </a:p>
        </p:txBody>
      </p:sp>
      <p:sp>
        <p:nvSpPr>
          <p:cNvPr id="5" name="Shape 3"/>
          <p:cNvSpPr/>
          <p:nvPr/>
        </p:nvSpPr>
        <p:spPr>
          <a:xfrm>
            <a:off x="9811512" y="370332"/>
            <a:ext cx="201168" cy="100584"/>
          </a:xfrm>
          <a:prstGeom prst="roundRect">
            <a:avLst>
              <a:gd name="adj" fmla="val 27273"/>
            </a:avLst>
          </a:prstGeom>
          <a:solidFill>
            <a:srgbClr val="6B8F00"/>
          </a:solidFill>
          <a:ln>
            <a:noFill/>
          </a:ln>
        </p:spPr>
        <p:txBody>
          <a:bodyPr/>
          <a:lstStyle/>
          <a:p>
            <a:endParaRPr lang="da-DK"/>
          </a:p>
        </p:txBody>
      </p:sp>
      <p:sp>
        <p:nvSpPr>
          <p:cNvPr id="6" name="Shape 4"/>
          <p:cNvSpPr/>
          <p:nvPr/>
        </p:nvSpPr>
        <p:spPr>
          <a:xfrm>
            <a:off x="10067544" y="370332"/>
            <a:ext cx="201168" cy="100584"/>
          </a:xfrm>
          <a:prstGeom prst="roundRect">
            <a:avLst>
              <a:gd name="adj" fmla="val 27273"/>
            </a:avLst>
          </a:prstGeom>
          <a:solidFill>
            <a:srgbClr val="6B8F00"/>
          </a:solidFill>
          <a:ln>
            <a:noFill/>
          </a:ln>
        </p:spPr>
        <p:txBody>
          <a:bodyPr/>
          <a:lstStyle/>
          <a:p>
            <a:endParaRPr lang="da-DK"/>
          </a:p>
        </p:txBody>
      </p:sp>
      <p:sp>
        <p:nvSpPr>
          <p:cNvPr id="7" name="Shape 5"/>
          <p:cNvSpPr/>
          <p:nvPr/>
        </p:nvSpPr>
        <p:spPr>
          <a:xfrm>
            <a:off x="10323576" y="370332"/>
            <a:ext cx="201168" cy="100584"/>
          </a:xfrm>
          <a:prstGeom prst="roundRect">
            <a:avLst>
              <a:gd name="adj" fmla="val 27273"/>
            </a:avLst>
          </a:prstGeom>
          <a:solidFill>
            <a:srgbClr val="6B8F00"/>
          </a:solidFill>
          <a:ln>
            <a:noFill/>
          </a:ln>
        </p:spPr>
        <p:txBody>
          <a:bodyPr/>
          <a:lstStyle/>
          <a:p>
            <a:endParaRPr lang="da-DK"/>
          </a:p>
        </p:txBody>
      </p:sp>
      <p:sp>
        <p:nvSpPr>
          <p:cNvPr id="8" name="Shape 6"/>
          <p:cNvSpPr/>
          <p:nvPr/>
        </p:nvSpPr>
        <p:spPr>
          <a:xfrm>
            <a:off x="10579608" y="370332"/>
            <a:ext cx="201168" cy="100584"/>
          </a:xfrm>
          <a:prstGeom prst="roundRect">
            <a:avLst>
              <a:gd name="adj" fmla="val 27273"/>
            </a:avLst>
          </a:prstGeom>
          <a:solidFill>
            <a:srgbClr val="6B8F00"/>
          </a:solidFill>
          <a:ln>
            <a:noFill/>
          </a:ln>
        </p:spPr>
        <p:txBody>
          <a:bodyPr/>
          <a:lstStyle/>
          <a:p>
            <a:endParaRPr lang="da-DK"/>
          </a:p>
        </p:txBody>
      </p:sp>
      <p:sp>
        <p:nvSpPr>
          <p:cNvPr id="9" name="Shape 7"/>
          <p:cNvSpPr/>
          <p:nvPr/>
        </p:nvSpPr>
        <p:spPr>
          <a:xfrm>
            <a:off x="10835640" y="370332"/>
            <a:ext cx="201168" cy="100584"/>
          </a:xfrm>
          <a:prstGeom prst="roundRect">
            <a:avLst>
              <a:gd name="adj" fmla="val 27273"/>
            </a:avLst>
          </a:prstGeom>
          <a:solidFill>
            <a:srgbClr val="6B8F00"/>
          </a:solidFill>
          <a:ln>
            <a:noFill/>
          </a:ln>
        </p:spPr>
        <p:txBody>
          <a:bodyPr/>
          <a:lstStyle/>
          <a:p>
            <a:endParaRPr lang="da-DK"/>
          </a:p>
        </p:txBody>
      </p:sp>
      <p:sp>
        <p:nvSpPr>
          <p:cNvPr id="10" name="Shape 8"/>
          <p:cNvSpPr/>
          <p:nvPr/>
        </p:nvSpPr>
        <p:spPr>
          <a:xfrm>
            <a:off x="11091672" y="370332"/>
            <a:ext cx="201168" cy="100584"/>
          </a:xfrm>
          <a:prstGeom prst="roundRect">
            <a:avLst>
              <a:gd name="adj" fmla="val 27273"/>
            </a:avLst>
          </a:prstGeom>
          <a:solidFill>
            <a:srgbClr val="E5E9F1"/>
          </a:solidFill>
          <a:ln>
            <a:noFill/>
          </a:ln>
        </p:spPr>
        <p:txBody>
          <a:bodyPr/>
          <a:lstStyle/>
          <a:p>
            <a:endParaRPr lang="da-DK"/>
          </a:p>
        </p:txBody>
      </p:sp>
      <p:sp>
        <p:nvSpPr>
          <p:cNvPr id="11" name="Shape 9"/>
          <p:cNvSpPr/>
          <p:nvPr/>
        </p:nvSpPr>
        <p:spPr>
          <a:xfrm>
            <a:off x="11347704" y="370332"/>
            <a:ext cx="201168" cy="100584"/>
          </a:xfrm>
          <a:prstGeom prst="roundRect">
            <a:avLst>
              <a:gd name="adj" fmla="val 27273"/>
            </a:avLst>
          </a:prstGeom>
          <a:solidFill>
            <a:srgbClr val="E5E9F1"/>
          </a:solidFill>
          <a:ln>
            <a:noFill/>
          </a:ln>
        </p:spPr>
        <p:txBody>
          <a:bodyPr/>
          <a:lstStyle/>
          <a:p>
            <a:endParaRPr lang="da-DK"/>
          </a:p>
        </p:txBody>
      </p:sp>
      <p:sp>
        <p:nvSpPr>
          <p:cNvPr id="12" name="Shape 10"/>
          <p:cNvSpPr/>
          <p:nvPr/>
        </p:nvSpPr>
        <p:spPr>
          <a:xfrm>
            <a:off x="640080" y="777240"/>
            <a:ext cx="1554480" cy="274320"/>
          </a:xfrm>
          <a:prstGeom prst="roundRect">
            <a:avLst>
              <a:gd name="adj" fmla="val 50000"/>
            </a:avLst>
          </a:prstGeom>
          <a:solidFill>
            <a:srgbClr val="D331B7"/>
          </a:solidFill>
          <a:ln/>
        </p:spPr>
        <p:txBody>
          <a:bodyPr/>
          <a:lstStyle/>
          <a:p>
            <a:endParaRPr lang="da-DK"/>
          </a:p>
        </p:txBody>
      </p:sp>
      <p:sp>
        <p:nvSpPr>
          <p:cNvPr id="13" name="Text 11"/>
          <p:cNvSpPr/>
          <p:nvPr/>
        </p:nvSpPr>
        <p:spPr>
          <a:xfrm>
            <a:off x="640080" y="777240"/>
            <a:ext cx="1554480" cy="274320"/>
          </a:xfrm>
          <a:prstGeom prst="rect">
            <a:avLst/>
          </a:prstGeom>
          <a:noFill/>
          <a:ln/>
        </p:spPr>
        <p:txBody>
          <a:bodyPr wrap="square" lIns="0" tIns="0" rIns="0" bIns="0" rtlCol="0" anchor="ctr"/>
          <a:lstStyle/>
          <a:p>
            <a:pPr marL="0" indent="0" algn="ctr">
              <a:buNone/>
            </a:pPr>
            <a:r>
              <a:rPr lang="en-US" sz="900" b="1" kern="0" spc="50" dirty="0">
                <a:solidFill>
                  <a:srgbClr val="0D1324"/>
                </a:solidFill>
                <a:latin typeface="Calibri" pitchFamily="34" charset="0"/>
                <a:ea typeface="Calibri" pitchFamily="34" charset="-122"/>
                <a:cs typeface="Calibri" pitchFamily="34" charset="-120"/>
              </a:rPr>
              <a:t>Go live</a:t>
            </a:r>
            <a:endParaRPr lang="en-US" sz="900" dirty="0"/>
          </a:p>
        </p:txBody>
      </p:sp>
      <p:sp>
        <p:nvSpPr>
          <p:cNvPr id="14" name="Shape 12"/>
          <p:cNvSpPr/>
          <p:nvPr/>
        </p:nvSpPr>
        <p:spPr>
          <a:xfrm>
            <a:off x="640080" y="1234440"/>
            <a:ext cx="731520" cy="731520"/>
          </a:xfrm>
          <a:prstGeom prst="ellipse">
            <a:avLst/>
          </a:prstGeom>
          <a:solidFill>
            <a:srgbClr val="0D1324"/>
          </a:solidFill>
          <a:ln/>
        </p:spPr>
        <p:txBody>
          <a:bodyPr/>
          <a:lstStyle/>
          <a:p>
            <a:endParaRPr lang="da-DK"/>
          </a:p>
        </p:txBody>
      </p:sp>
      <p:sp>
        <p:nvSpPr>
          <p:cNvPr id="15" name="Text 13"/>
          <p:cNvSpPr/>
          <p:nvPr/>
        </p:nvSpPr>
        <p:spPr>
          <a:xfrm>
            <a:off x="640080" y="1234440"/>
            <a:ext cx="731520" cy="731520"/>
          </a:xfrm>
          <a:prstGeom prst="rect">
            <a:avLst/>
          </a:prstGeom>
          <a:noFill/>
          <a:ln/>
        </p:spPr>
        <p:txBody>
          <a:bodyPr wrap="square" lIns="0" tIns="0" rIns="0" bIns="0" rtlCol="0" anchor="ctr"/>
          <a:lstStyle/>
          <a:p>
            <a:pPr marL="0" indent="0" algn="ctr">
              <a:buNone/>
            </a:pPr>
            <a:r>
              <a:rPr lang="en-US" sz="2000" b="1" dirty="0">
                <a:solidFill>
                  <a:srgbClr val="A8ED00"/>
                </a:solidFill>
                <a:latin typeface="Cambria" pitchFamily="34" charset="0"/>
                <a:ea typeface="Cambria" pitchFamily="34" charset="-122"/>
                <a:cs typeface="Cambria" pitchFamily="34" charset="-120"/>
              </a:rPr>
              <a:t>05</a:t>
            </a:r>
            <a:endParaRPr lang="en-US" sz="2000" dirty="0"/>
          </a:p>
        </p:txBody>
      </p:sp>
      <p:sp>
        <p:nvSpPr>
          <p:cNvPr id="16" name="Text 14"/>
          <p:cNvSpPr/>
          <p:nvPr/>
        </p:nvSpPr>
        <p:spPr>
          <a:xfrm>
            <a:off x="1536192" y="1280160"/>
            <a:ext cx="4041648" cy="274320"/>
          </a:xfrm>
          <a:prstGeom prst="rect">
            <a:avLst/>
          </a:prstGeom>
          <a:noFill/>
          <a:ln/>
        </p:spPr>
        <p:txBody>
          <a:bodyPr wrap="square" lIns="0" tIns="0" rIns="0" bIns="0" rtlCol="0" anchor="ctr"/>
          <a:lstStyle/>
          <a:p>
            <a:pPr marL="0" indent="0">
              <a:buNone/>
            </a:pPr>
            <a:r>
              <a:rPr lang="en-US" sz="950" b="1" kern="0" spc="80" dirty="0">
                <a:solidFill>
                  <a:srgbClr val="667085"/>
                </a:solidFill>
                <a:latin typeface="Calibri" pitchFamily="34" charset="0"/>
                <a:ea typeface="Calibri" pitchFamily="34" charset="-122"/>
                <a:cs typeface="Calibri" pitchFamily="34" charset="-120"/>
              </a:rPr>
              <a:t>Organization Owner / PMO</a:t>
            </a:r>
            <a:endParaRPr lang="en-US" sz="950" dirty="0"/>
          </a:p>
        </p:txBody>
      </p:sp>
      <p:sp>
        <p:nvSpPr>
          <p:cNvPr id="17" name="Text 15"/>
          <p:cNvSpPr/>
          <p:nvPr/>
        </p:nvSpPr>
        <p:spPr>
          <a:xfrm>
            <a:off x="1536192" y="1536192"/>
            <a:ext cx="4041648" cy="685800"/>
          </a:xfrm>
          <a:prstGeom prst="rect">
            <a:avLst/>
          </a:prstGeom>
          <a:noFill/>
          <a:ln/>
        </p:spPr>
        <p:txBody>
          <a:bodyPr wrap="square" lIns="0" tIns="0" rIns="0" bIns="0" rtlCol="0" anchor="ctr"/>
          <a:lstStyle/>
          <a:p>
            <a:pPr marL="0" indent="0">
              <a:lnSpc>
                <a:spcPct val="105000"/>
              </a:lnSpc>
              <a:buNone/>
            </a:pPr>
            <a:r>
              <a:rPr lang="en-US" sz="1600" b="1" dirty="0">
                <a:solidFill>
                  <a:srgbClr val="151927"/>
                </a:solidFill>
                <a:latin typeface="Cambria" pitchFamily="34" charset="0"/>
                <a:ea typeface="Cambria" pitchFamily="34" charset="-122"/>
                <a:cs typeface="Cambria" pitchFamily="34" charset="-120"/>
              </a:rPr>
              <a:t>Create and assign the first project</a:t>
            </a:r>
            <a:endParaRPr lang="en-US" sz="1600" dirty="0"/>
          </a:p>
        </p:txBody>
      </p:sp>
      <p:sp>
        <p:nvSpPr>
          <p:cNvPr id="18" name="Text 16"/>
          <p:cNvSpPr/>
          <p:nvPr/>
        </p:nvSpPr>
        <p:spPr>
          <a:xfrm>
            <a:off x="640080" y="2240280"/>
            <a:ext cx="4937760" cy="960120"/>
          </a:xfrm>
          <a:prstGeom prst="rect">
            <a:avLst/>
          </a:prstGeom>
          <a:noFill/>
          <a:ln/>
        </p:spPr>
        <p:txBody>
          <a:bodyPr wrap="square" lIns="0" tIns="0" rIns="0" bIns="0" rtlCol="0" anchor="ctr"/>
          <a:lstStyle/>
          <a:p>
            <a:pPr marL="0" indent="0">
              <a:lnSpc>
                <a:spcPct val="128000"/>
              </a:lnSpc>
              <a:buNone/>
            </a:pPr>
            <a:r>
              <a:rPr lang="en-US" sz="1050" dirty="0">
                <a:solidFill>
                  <a:srgbClr val="667085"/>
                </a:solidFill>
                <a:latin typeface="Calibri" pitchFamily="34" charset="0"/>
                <a:ea typeface="Calibri" pitchFamily="34" charset="-122"/>
                <a:cs typeface="Calibri" pitchFamily="34" charset="-120"/>
              </a:rPr>
              <a:t>Create a real project, apply the organization's project model and give the first Project Manager a clear starting point.</a:t>
            </a:r>
            <a:endParaRPr lang="en-US" sz="1050" dirty="0"/>
          </a:p>
        </p:txBody>
      </p:sp>
      <p:sp>
        <p:nvSpPr>
          <p:cNvPr id="19" name="Shape 17"/>
          <p:cNvSpPr/>
          <p:nvPr/>
        </p:nvSpPr>
        <p:spPr>
          <a:xfrm>
            <a:off x="640080" y="3337560"/>
            <a:ext cx="4937760" cy="1965960"/>
          </a:xfrm>
          <a:prstGeom prst="roundRect">
            <a:avLst>
              <a:gd name="adj" fmla="val 4186"/>
            </a:avLst>
          </a:prstGeom>
          <a:solidFill>
            <a:srgbClr val="FFFFFF"/>
          </a:solidFill>
          <a:ln w="12700">
            <a:solidFill>
              <a:srgbClr val="E5E9F1"/>
            </a:solidFill>
            <a:prstDash val="solid"/>
          </a:ln>
          <a:effectLst>
            <a:outerShdw blurRad="177800" dist="50800" dir="5400000" algn="bl" rotWithShape="0">
              <a:srgbClr val="17213D">
                <a:alpha val="12000"/>
              </a:srgbClr>
            </a:outerShdw>
          </a:effectLst>
        </p:spPr>
        <p:txBody>
          <a:bodyPr/>
          <a:lstStyle/>
          <a:p>
            <a:endParaRPr lang="da-DK"/>
          </a:p>
        </p:txBody>
      </p:sp>
      <p:sp>
        <p:nvSpPr>
          <p:cNvPr id="20" name="Text 18"/>
          <p:cNvSpPr/>
          <p:nvPr/>
        </p:nvSpPr>
        <p:spPr>
          <a:xfrm>
            <a:off x="868680" y="3520440"/>
            <a:ext cx="4480560" cy="256032"/>
          </a:xfrm>
          <a:prstGeom prst="rect">
            <a:avLst/>
          </a:prstGeom>
          <a:noFill/>
          <a:ln/>
        </p:spPr>
        <p:txBody>
          <a:bodyPr wrap="square" lIns="0" tIns="0" rIns="0" bIns="0" rtlCol="0" anchor="ctr"/>
          <a:lstStyle/>
          <a:p>
            <a:pPr marL="0" indent="0">
              <a:buNone/>
            </a:pPr>
            <a:r>
              <a:rPr lang="en-US" sz="900" b="1" kern="0" spc="80" dirty="0">
                <a:solidFill>
                  <a:srgbClr val="6B8F00"/>
                </a:solidFill>
                <a:latin typeface="Calibri" pitchFamily="34" charset="0"/>
                <a:ea typeface="Calibri" pitchFamily="34" charset="-122"/>
                <a:cs typeface="Calibri" pitchFamily="34" charset="-120"/>
              </a:rPr>
              <a:t>THE OUTCOME</a:t>
            </a:r>
            <a:endParaRPr lang="en-US" sz="900" dirty="0"/>
          </a:p>
        </p:txBody>
      </p:sp>
      <p:sp>
        <p:nvSpPr>
          <p:cNvPr id="21" name="Text 19"/>
          <p:cNvSpPr/>
          <p:nvPr/>
        </p:nvSpPr>
        <p:spPr>
          <a:xfrm>
            <a:off x="868680" y="3803904"/>
            <a:ext cx="4480560" cy="1417320"/>
          </a:xfrm>
          <a:prstGeom prst="rect">
            <a:avLst/>
          </a:prstGeom>
          <a:noFill/>
          <a:ln/>
        </p:spPr>
        <p:txBody>
          <a:bodyPr wrap="square" lIns="0" tIns="0" rIns="0" bIns="0" rtlCol="0" anchor="ctr"/>
          <a:lstStyle/>
          <a:p>
            <a:pPr marL="0" indent="0">
              <a:lnSpc>
                <a:spcPct val="130000"/>
              </a:lnSpc>
              <a:buNone/>
            </a:pPr>
            <a:r>
              <a:rPr lang="en-US" sz="1100" i="1" dirty="0">
                <a:solidFill>
                  <a:srgbClr val="151927"/>
                </a:solidFill>
                <a:latin typeface="Calibri" pitchFamily="34" charset="0"/>
                <a:ea typeface="Calibri" pitchFamily="34" charset="-122"/>
                <a:cs typeface="Calibri" pitchFamily="34" charset="-120"/>
              </a:rPr>
              <a:t>The first Project Manager can open a correctly configured project and begin establishing its project foundation.</a:t>
            </a:r>
            <a:endParaRPr lang="en-US" sz="1100" dirty="0"/>
          </a:p>
        </p:txBody>
      </p:sp>
      <p:sp>
        <p:nvSpPr>
          <p:cNvPr id="22" name="Text 20"/>
          <p:cNvSpPr/>
          <p:nvPr/>
        </p:nvSpPr>
        <p:spPr>
          <a:xfrm>
            <a:off x="6080760" y="1234440"/>
            <a:ext cx="5486400" cy="274320"/>
          </a:xfrm>
          <a:prstGeom prst="rect">
            <a:avLst/>
          </a:prstGeom>
          <a:noFill/>
          <a:ln/>
        </p:spPr>
        <p:txBody>
          <a:bodyPr wrap="square" lIns="0" tIns="0" rIns="0" bIns="0" rtlCol="0" anchor="ctr"/>
          <a:lstStyle/>
          <a:p>
            <a:pPr marL="0" indent="0">
              <a:buNone/>
            </a:pPr>
            <a:r>
              <a:rPr lang="en-US" sz="1000" b="1" kern="0" spc="100" dirty="0">
                <a:solidFill>
                  <a:srgbClr val="667085"/>
                </a:solidFill>
                <a:latin typeface="Calibri" pitchFamily="34" charset="0"/>
                <a:ea typeface="Calibri" pitchFamily="34" charset="-122"/>
                <a:cs typeface="Calibri" pitchFamily="34" charset="-120"/>
              </a:rPr>
              <a:t>THE STEPS</a:t>
            </a:r>
            <a:endParaRPr lang="en-US" sz="1000" dirty="0"/>
          </a:p>
        </p:txBody>
      </p:sp>
      <p:sp>
        <p:nvSpPr>
          <p:cNvPr id="23" name="Shape 21"/>
          <p:cNvSpPr/>
          <p:nvPr/>
        </p:nvSpPr>
        <p:spPr>
          <a:xfrm>
            <a:off x="6080760" y="1600200"/>
            <a:ext cx="5486400" cy="621792"/>
          </a:xfrm>
          <a:prstGeom prst="roundRect">
            <a:avLst>
              <a:gd name="adj" fmla="val 11765"/>
            </a:avLst>
          </a:prstGeom>
          <a:solidFill>
            <a:srgbClr val="FFFFFF"/>
          </a:solidFill>
          <a:ln w="12700">
            <a:solidFill>
              <a:srgbClr val="E5E9F1"/>
            </a:solidFill>
            <a:prstDash val="solid"/>
          </a:ln>
        </p:spPr>
        <p:txBody>
          <a:bodyPr/>
          <a:lstStyle/>
          <a:p>
            <a:endParaRPr lang="da-DK"/>
          </a:p>
        </p:txBody>
      </p:sp>
      <p:sp>
        <p:nvSpPr>
          <p:cNvPr id="24" name="Shape 22"/>
          <p:cNvSpPr/>
          <p:nvPr/>
        </p:nvSpPr>
        <p:spPr>
          <a:xfrm>
            <a:off x="6227064" y="1755648"/>
            <a:ext cx="310896" cy="310896"/>
          </a:xfrm>
          <a:prstGeom prst="ellipse">
            <a:avLst/>
          </a:prstGeom>
          <a:solidFill>
            <a:srgbClr val="0D1324"/>
          </a:solidFill>
          <a:ln/>
        </p:spPr>
        <p:txBody>
          <a:bodyPr/>
          <a:lstStyle/>
          <a:p>
            <a:endParaRPr lang="da-DK"/>
          </a:p>
        </p:txBody>
      </p:sp>
      <p:sp>
        <p:nvSpPr>
          <p:cNvPr id="25" name="Text 23"/>
          <p:cNvSpPr/>
          <p:nvPr/>
        </p:nvSpPr>
        <p:spPr>
          <a:xfrm>
            <a:off x="6227064" y="1755648"/>
            <a:ext cx="310896" cy="310896"/>
          </a:xfrm>
          <a:prstGeom prst="rect">
            <a:avLst/>
          </a:prstGeom>
          <a:noFill/>
          <a:ln/>
        </p:spPr>
        <p:txBody>
          <a:bodyPr wrap="square" lIns="0" tIns="0" rIns="0" bIns="0" rtlCol="0" anchor="ctr"/>
          <a:lstStyle/>
          <a:p>
            <a:pPr marL="0" indent="0" algn="ctr">
              <a:buNone/>
            </a:pPr>
            <a:r>
              <a:rPr lang="en-US" sz="950" b="1" dirty="0">
                <a:solidFill>
                  <a:srgbClr val="A8ED00"/>
                </a:solidFill>
                <a:latin typeface="Calibri" pitchFamily="34" charset="0"/>
                <a:ea typeface="Calibri" pitchFamily="34" charset="-122"/>
                <a:cs typeface="Calibri" pitchFamily="34" charset="-120"/>
              </a:rPr>
              <a:t>01</a:t>
            </a:r>
            <a:endParaRPr lang="en-US" sz="950" dirty="0"/>
          </a:p>
        </p:txBody>
      </p:sp>
      <p:sp>
        <p:nvSpPr>
          <p:cNvPr id="26" name="Text 24"/>
          <p:cNvSpPr/>
          <p:nvPr/>
        </p:nvSpPr>
        <p:spPr>
          <a:xfrm>
            <a:off x="6675120" y="1600200"/>
            <a:ext cx="4754880" cy="621792"/>
          </a:xfrm>
          <a:prstGeom prst="rect">
            <a:avLst/>
          </a:prstGeom>
          <a:noFill/>
          <a:ln/>
        </p:spPr>
        <p:txBody>
          <a:bodyPr wrap="square" lIns="0" tIns="0" rIns="0" bIns="0" rtlCol="0" anchor="ctr"/>
          <a:lstStyle/>
          <a:p>
            <a:pPr marL="0" indent="0">
              <a:lnSpc>
                <a:spcPct val="105000"/>
              </a:lnSpc>
              <a:buNone/>
            </a:pPr>
            <a:r>
              <a:rPr lang="en-US" sz="1150" dirty="0">
                <a:solidFill>
                  <a:srgbClr val="151927"/>
                </a:solidFill>
                <a:latin typeface="Calibri" pitchFamily="34" charset="0"/>
                <a:ea typeface="Calibri" pitchFamily="34" charset="-122"/>
                <a:cs typeface="Calibri" pitchFamily="34" charset="-120"/>
              </a:rPr>
              <a:t>Select the first project</a:t>
            </a:r>
            <a:endParaRPr lang="en-US" sz="1150" dirty="0"/>
          </a:p>
        </p:txBody>
      </p:sp>
      <p:sp>
        <p:nvSpPr>
          <p:cNvPr id="27" name="Shape 25"/>
          <p:cNvSpPr/>
          <p:nvPr/>
        </p:nvSpPr>
        <p:spPr>
          <a:xfrm>
            <a:off x="6382512" y="2221992"/>
            <a:ext cx="0" cy="182880"/>
          </a:xfrm>
          <a:prstGeom prst="line">
            <a:avLst/>
          </a:prstGeom>
          <a:noFill/>
          <a:ln w="15875">
            <a:solidFill>
              <a:srgbClr val="E5E9F1"/>
            </a:solidFill>
            <a:prstDash val="dash"/>
          </a:ln>
        </p:spPr>
        <p:txBody>
          <a:bodyPr/>
          <a:lstStyle/>
          <a:p>
            <a:endParaRPr lang="da-DK"/>
          </a:p>
        </p:txBody>
      </p:sp>
      <p:sp>
        <p:nvSpPr>
          <p:cNvPr id="28" name="Shape 26"/>
          <p:cNvSpPr/>
          <p:nvPr/>
        </p:nvSpPr>
        <p:spPr>
          <a:xfrm>
            <a:off x="6080760" y="2404872"/>
            <a:ext cx="5486400" cy="621792"/>
          </a:xfrm>
          <a:prstGeom prst="roundRect">
            <a:avLst>
              <a:gd name="adj" fmla="val 11765"/>
            </a:avLst>
          </a:prstGeom>
          <a:solidFill>
            <a:srgbClr val="FFFFFF"/>
          </a:solidFill>
          <a:ln w="12700">
            <a:solidFill>
              <a:srgbClr val="E5E9F1"/>
            </a:solidFill>
            <a:prstDash val="solid"/>
          </a:ln>
        </p:spPr>
        <p:txBody>
          <a:bodyPr/>
          <a:lstStyle/>
          <a:p>
            <a:endParaRPr lang="da-DK"/>
          </a:p>
        </p:txBody>
      </p:sp>
      <p:sp>
        <p:nvSpPr>
          <p:cNvPr id="29" name="Shape 27"/>
          <p:cNvSpPr/>
          <p:nvPr/>
        </p:nvSpPr>
        <p:spPr>
          <a:xfrm>
            <a:off x="6227064" y="2560320"/>
            <a:ext cx="310896" cy="310896"/>
          </a:xfrm>
          <a:prstGeom prst="ellipse">
            <a:avLst/>
          </a:prstGeom>
          <a:solidFill>
            <a:srgbClr val="0D1324"/>
          </a:solidFill>
          <a:ln/>
        </p:spPr>
        <p:txBody>
          <a:bodyPr/>
          <a:lstStyle/>
          <a:p>
            <a:endParaRPr lang="da-DK"/>
          </a:p>
        </p:txBody>
      </p:sp>
      <p:sp>
        <p:nvSpPr>
          <p:cNvPr id="30" name="Text 28"/>
          <p:cNvSpPr/>
          <p:nvPr/>
        </p:nvSpPr>
        <p:spPr>
          <a:xfrm>
            <a:off x="6227064" y="2560320"/>
            <a:ext cx="310896" cy="310896"/>
          </a:xfrm>
          <a:prstGeom prst="rect">
            <a:avLst/>
          </a:prstGeom>
          <a:noFill/>
          <a:ln/>
        </p:spPr>
        <p:txBody>
          <a:bodyPr wrap="square" lIns="0" tIns="0" rIns="0" bIns="0" rtlCol="0" anchor="ctr"/>
          <a:lstStyle/>
          <a:p>
            <a:pPr marL="0" indent="0" algn="ctr">
              <a:buNone/>
            </a:pPr>
            <a:r>
              <a:rPr lang="en-US" sz="950" b="1" dirty="0">
                <a:solidFill>
                  <a:srgbClr val="A8ED00"/>
                </a:solidFill>
                <a:latin typeface="Calibri" pitchFamily="34" charset="0"/>
                <a:ea typeface="Calibri" pitchFamily="34" charset="-122"/>
                <a:cs typeface="Calibri" pitchFamily="34" charset="-120"/>
              </a:rPr>
              <a:t>02</a:t>
            </a:r>
            <a:endParaRPr lang="en-US" sz="950" dirty="0"/>
          </a:p>
        </p:txBody>
      </p:sp>
      <p:sp>
        <p:nvSpPr>
          <p:cNvPr id="31" name="Text 29"/>
          <p:cNvSpPr/>
          <p:nvPr/>
        </p:nvSpPr>
        <p:spPr>
          <a:xfrm>
            <a:off x="6675120" y="2404872"/>
            <a:ext cx="4754880" cy="621792"/>
          </a:xfrm>
          <a:prstGeom prst="rect">
            <a:avLst/>
          </a:prstGeom>
          <a:noFill/>
          <a:ln/>
        </p:spPr>
        <p:txBody>
          <a:bodyPr wrap="square" lIns="0" tIns="0" rIns="0" bIns="0" rtlCol="0" anchor="ctr"/>
          <a:lstStyle/>
          <a:p>
            <a:pPr marL="0" indent="0">
              <a:lnSpc>
                <a:spcPct val="105000"/>
              </a:lnSpc>
              <a:buNone/>
            </a:pPr>
            <a:r>
              <a:rPr lang="en-US" sz="1150" dirty="0">
                <a:solidFill>
                  <a:srgbClr val="151927"/>
                </a:solidFill>
                <a:latin typeface="Calibri" pitchFamily="34" charset="0"/>
                <a:ea typeface="Calibri" pitchFamily="34" charset="-122"/>
                <a:cs typeface="Calibri" pitchFamily="34" charset="-120"/>
              </a:rPr>
              <a:t>Create the project</a:t>
            </a:r>
            <a:endParaRPr lang="en-US" sz="1150" dirty="0"/>
          </a:p>
        </p:txBody>
      </p:sp>
      <p:sp>
        <p:nvSpPr>
          <p:cNvPr id="32" name="Shape 30"/>
          <p:cNvSpPr/>
          <p:nvPr/>
        </p:nvSpPr>
        <p:spPr>
          <a:xfrm>
            <a:off x="6382512" y="3026664"/>
            <a:ext cx="0" cy="182880"/>
          </a:xfrm>
          <a:prstGeom prst="line">
            <a:avLst/>
          </a:prstGeom>
          <a:noFill/>
          <a:ln w="15875">
            <a:solidFill>
              <a:srgbClr val="E5E9F1"/>
            </a:solidFill>
            <a:prstDash val="dash"/>
          </a:ln>
        </p:spPr>
        <p:txBody>
          <a:bodyPr/>
          <a:lstStyle/>
          <a:p>
            <a:endParaRPr lang="da-DK"/>
          </a:p>
        </p:txBody>
      </p:sp>
      <p:sp>
        <p:nvSpPr>
          <p:cNvPr id="33" name="Shape 31"/>
          <p:cNvSpPr/>
          <p:nvPr/>
        </p:nvSpPr>
        <p:spPr>
          <a:xfrm>
            <a:off x="6080760" y="3209544"/>
            <a:ext cx="5486400" cy="621792"/>
          </a:xfrm>
          <a:prstGeom prst="roundRect">
            <a:avLst>
              <a:gd name="adj" fmla="val 11765"/>
            </a:avLst>
          </a:prstGeom>
          <a:solidFill>
            <a:srgbClr val="FFFFFF"/>
          </a:solidFill>
          <a:ln w="12700">
            <a:solidFill>
              <a:srgbClr val="E5E9F1"/>
            </a:solidFill>
            <a:prstDash val="solid"/>
          </a:ln>
        </p:spPr>
        <p:txBody>
          <a:bodyPr/>
          <a:lstStyle/>
          <a:p>
            <a:endParaRPr lang="da-DK"/>
          </a:p>
        </p:txBody>
      </p:sp>
      <p:sp>
        <p:nvSpPr>
          <p:cNvPr id="34" name="Shape 32"/>
          <p:cNvSpPr/>
          <p:nvPr/>
        </p:nvSpPr>
        <p:spPr>
          <a:xfrm>
            <a:off x="6227064" y="3364992"/>
            <a:ext cx="310896" cy="310896"/>
          </a:xfrm>
          <a:prstGeom prst="ellipse">
            <a:avLst/>
          </a:prstGeom>
          <a:solidFill>
            <a:srgbClr val="0D1324"/>
          </a:solidFill>
          <a:ln/>
        </p:spPr>
        <p:txBody>
          <a:bodyPr/>
          <a:lstStyle/>
          <a:p>
            <a:endParaRPr lang="da-DK"/>
          </a:p>
        </p:txBody>
      </p:sp>
      <p:sp>
        <p:nvSpPr>
          <p:cNvPr id="35" name="Text 33"/>
          <p:cNvSpPr/>
          <p:nvPr/>
        </p:nvSpPr>
        <p:spPr>
          <a:xfrm>
            <a:off x="6227064" y="3364992"/>
            <a:ext cx="310896" cy="310896"/>
          </a:xfrm>
          <a:prstGeom prst="rect">
            <a:avLst/>
          </a:prstGeom>
          <a:noFill/>
          <a:ln/>
        </p:spPr>
        <p:txBody>
          <a:bodyPr wrap="square" lIns="0" tIns="0" rIns="0" bIns="0" rtlCol="0" anchor="ctr"/>
          <a:lstStyle/>
          <a:p>
            <a:pPr marL="0" indent="0" algn="ctr">
              <a:buNone/>
            </a:pPr>
            <a:r>
              <a:rPr lang="en-US" sz="950" b="1" dirty="0">
                <a:solidFill>
                  <a:srgbClr val="A8ED00"/>
                </a:solidFill>
                <a:latin typeface="Calibri" pitchFamily="34" charset="0"/>
                <a:ea typeface="Calibri" pitchFamily="34" charset="-122"/>
                <a:cs typeface="Calibri" pitchFamily="34" charset="-120"/>
              </a:rPr>
              <a:t>03</a:t>
            </a:r>
            <a:endParaRPr lang="en-US" sz="950" dirty="0"/>
          </a:p>
        </p:txBody>
      </p:sp>
      <p:sp>
        <p:nvSpPr>
          <p:cNvPr id="36" name="Text 34"/>
          <p:cNvSpPr/>
          <p:nvPr/>
        </p:nvSpPr>
        <p:spPr>
          <a:xfrm>
            <a:off x="6675120" y="3209544"/>
            <a:ext cx="4754880" cy="621792"/>
          </a:xfrm>
          <a:prstGeom prst="rect">
            <a:avLst/>
          </a:prstGeom>
          <a:noFill/>
          <a:ln/>
        </p:spPr>
        <p:txBody>
          <a:bodyPr wrap="square" lIns="0" tIns="0" rIns="0" bIns="0" rtlCol="0" anchor="ctr"/>
          <a:lstStyle/>
          <a:p>
            <a:pPr marL="0" indent="0">
              <a:lnSpc>
                <a:spcPct val="105000"/>
              </a:lnSpc>
              <a:buNone/>
            </a:pPr>
            <a:r>
              <a:rPr lang="en-US" sz="1150" dirty="0">
                <a:solidFill>
                  <a:srgbClr val="151927"/>
                </a:solidFill>
                <a:latin typeface="Calibri" pitchFamily="34" charset="0"/>
                <a:ea typeface="Calibri" pitchFamily="34" charset="-122"/>
                <a:cs typeface="Calibri" pitchFamily="34" charset="-120"/>
              </a:rPr>
              <a:t>Apply the project model</a:t>
            </a:r>
            <a:endParaRPr lang="en-US" sz="1150" dirty="0"/>
          </a:p>
        </p:txBody>
      </p:sp>
      <p:sp>
        <p:nvSpPr>
          <p:cNvPr id="37" name="Shape 35"/>
          <p:cNvSpPr/>
          <p:nvPr/>
        </p:nvSpPr>
        <p:spPr>
          <a:xfrm>
            <a:off x="6382512" y="3831336"/>
            <a:ext cx="0" cy="182880"/>
          </a:xfrm>
          <a:prstGeom prst="line">
            <a:avLst/>
          </a:prstGeom>
          <a:noFill/>
          <a:ln w="15875">
            <a:solidFill>
              <a:srgbClr val="E5E9F1"/>
            </a:solidFill>
            <a:prstDash val="dash"/>
          </a:ln>
        </p:spPr>
        <p:txBody>
          <a:bodyPr/>
          <a:lstStyle/>
          <a:p>
            <a:endParaRPr lang="da-DK"/>
          </a:p>
        </p:txBody>
      </p:sp>
      <p:sp>
        <p:nvSpPr>
          <p:cNvPr id="38" name="Shape 36"/>
          <p:cNvSpPr/>
          <p:nvPr/>
        </p:nvSpPr>
        <p:spPr>
          <a:xfrm>
            <a:off x="6080760" y="4014216"/>
            <a:ext cx="5486400" cy="621792"/>
          </a:xfrm>
          <a:prstGeom prst="roundRect">
            <a:avLst>
              <a:gd name="adj" fmla="val 11765"/>
            </a:avLst>
          </a:prstGeom>
          <a:solidFill>
            <a:srgbClr val="FFFFFF"/>
          </a:solidFill>
          <a:ln w="12700">
            <a:solidFill>
              <a:srgbClr val="E5E9F1"/>
            </a:solidFill>
            <a:prstDash val="solid"/>
          </a:ln>
        </p:spPr>
        <p:txBody>
          <a:bodyPr/>
          <a:lstStyle/>
          <a:p>
            <a:endParaRPr lang="da-DK"/>
          </a:p>
        </p:txBody>
      </p:sp>
      <p:sp>
        <p:nvSpPr>
          <p:cNvPr id="39" name="Shape 37"/>
          <p:cNvSpPr/>
          <p:nvPr/>
        </p:nvSpPr>
        <p:spPr>
          <a:xfrm>
            <a:off x="6227064" y="4169664"/>
            <a:ext cx="310896" cy="310896"/>
          </a:xfrm>
          <a:prstGeom prst="ellipse">
            <a:avLst/>
          </a:prstGeom>
          <a:solidFill>
            <a:srgbClr val="0D1324"/>
          </a:solidFill>
          <a:ln/>
        </p:spPr>
        <p:txBody>
          <a:bodyPr/>
          <a:lstStyle/>
          <a:p>
            <a:endParaRPr lang="da-DK"/>
          </a:p>
        </p:txBody>
      </p:sp>
      <p:sp>
        <p:nvSpPr>
          <p:cNvPr id="40" name="Text 38"/>
          <p:cNvSpPr/>
          <p:nvPr/>
        </p:nvSpPr>
        <p:spPr>
          <a:xfrm>
            <a:off x="6227064" y="4169664"/>
            <a:ext cx="310896" cy="310896"/>
          </a:xfrm>
          <a:prstGeom prst="rect">
            <a:avLst/>
          </a:prstGeom>
          <a:noFill/>
          <a:ln/>
        </p:spPr>
        <p:txBody>
          <a:bodyPr wrap="square" lIns="0" tIns="0" rIns="0" bIns="0" rtlCol="0" anchor="ctr"/>
          <a:lstStyle/>
          <a:p>
            <a:pPr marL="0" indent="0" algn="ctr">
              <a:buNone/>
            </a:pPr>
            <a:r>
              <a:rPr lang="en-US" sz="950" b="1" dirty="0">
                <a:solidFill>
                  <a:srgbClr val="A8ED00"/>
                </a:solidFill>
                <a:latin typeface="Calibri" pitchFamily="34" charset="0"/>
                <a:ea typeface="Calibri" pitchFamily="34" charset="-122"/>
                <a:cs typeface="Calibri" pitchFamily="34" charset="-120"/>
              </a:rPr>
              <a:t>04</a:t>
            </a:r>
            <a:endParaRPr lang="en-US" sz="950" dirty="0"/>
          </a:p>
        </p:txBody>
      </p:sp>
      <p:sp>
        <p:nvSpPr>
          <p:cNvPr id="41" name="Text 39"/>
          <p:cNvSpPr/>
          <p:nvPr/>
        </p:nvSpPr>
        <p:spPr>
          <a:xfrm>
            <a:off x="6675120" y="4014216"/>
            <a:ext cx="4754880" cy="621792"/>
          </a:xfrm>
          <a:prstGeom prst="rect">
            <a:avLst/>
          </a:prstGeom>
          <a:noFill/>
          <a:ln/>
        </p:spPr>
        <p:txBody>
          <a:bodyPr wrap="square" lIns="0" tIns="0" rIns="0" bIns="0" rtlCol="0" anchor="ctr"/>
          <a:lstStyle/>
          <a:p>
            <a:pPr marL="0" indent="0">
              <a:lnSpc>
                <a:spcPct val="105000"/>
              </a:lnSpc>
              <a:buNone/>
            </a:pPr>
            <a:r>
              <a:rPr lang="en-US" sz="1150" dirty="0">
                <a:solidFill>
                  <a:srgbClr val="151927"/>
                </a:solidFill>
                <a:latin typeface="Calibri" pitchFamily="34" charset="0"/>
                <a:ea typeface="Calibri" pitchFamily="34" charset="-122"/>
                <a:cs typeface="Calibri" pitchFamily="34" charset="-120"/>
              </a:rPr>
              <a:t>Assign the Project Manager</a:t>
            </a:r>
            <a:endParaRPr lang="en-US" sz="1150" dirty="0"/>
          </a:p>
        </p:txBody>
      </p:sp>
      <p:sp>
        <p:nvSpPr>
          <p:cNvPr id="42" name="Shape 40"/>
          <p:cNvSpPr/>
          <p:nvPr/>
        </p:nvSpPr>
        <p:spPr>
          <a:xfrm>
            <a:off x="6382512" y="4636008"/>
            <a:ext cx="0" cy="182880"/>
          </a:xfrm>
          <a:prstGeom prst="line">
            <a:avLst/>
          </a:prstGeom>
          <a:noFill/>
          <a:ln w="15875">
            <a:solidFill>
              <a:srgbClr val="E5E9F1"/>
            </a:solidFill>
            <a:prstDash val="dash"/>
          </a:ln>
        </p:spPr>
        <p:txBody>
          <a:bodyPr/>
          <a:lstStyle/>
          <a:p>
            <a:endParaRPr lang="da-DK"/>
          </a:p>
        </p:txBody>
      </p:sp>
      <p:sp>
        <p:nvSpPr>
          <p:cNvPr id="43" name="Shape 41"/>
          <p:cNvSpPr/>
          <p:nvPr/>
        </p:nvSpPr>
        <p:spPr>
          <a:xfrm>
            <a:off x="6080760" y="4818888"/>
            <a:ext cx="5486400" cy="621792"/>
          </a:xfrm>
          <a:prstGeom prst="roundRect">
            <a:avLst>
              <a:gd name="adj" fmla="val 11765"/>
            </a:avLst>
          </a:prstGeom>
          <a:solidFill>
            <a:srgbClr val="FFFFFF"/>
          </a:solidFill>
          <a:ln w="12700">
            <a:solidFill>
              <a:srgbClr val="E5E9F1"/>
            </a:solidFill>
            <a:prstDash val="solid"/>
          </a:ln>
        </p:spPr>
        <p:txBody>
          <a:bodyPr/>
          <a:lstStyle/>
          <a:p>
            <a:endParaRPr lang="da-DK"/>
          </a:p>
        </p:txBody>
      </p:sp>
      <p:sp>
        <p:nvSpPr>
          <p:cNvPr id="44" name="Shape 42"/>
          <p:cNvSpPr/>
          <p:nvPr/>
        </p:nvSpPr>
        <p:spPr>
          <a:xfrm>
            <a:off x="6227064" y="4974336"/>
            <a:ext cx="310896" cy="310896"/>
          </a:xfrm>
          <a:prstGeom prst="ellipse">
            <a:avLst/>
          </a:prstGeom>
          <a:solidFill>
            <a:srgbClr val="0D1324"/>
          </a:solidFill>
          <a:ln/>
        </p:spPr>
        <p:txBody>
          <a:bodyPr/>
          <a:lstStyle/>
          <a:p>
            <a:endParaRPr lang="da-DK"/>
          </a:p>
        </p:txBody>
      </p:sp>
      <p:sp>
        <p:nvSpPr>
          <p:cNvPr id="45" name="Text 43"/>
          <p:cNvSpPr/>
          <p:nvPr/>
        </p:nvSpPr>
        <p:spPr>
          <a:xfrm>
            <a:off x="6227064" y="4974336"/>
            <a:ext cx="310896" cy="310896"/>
          </a:xfrm>
          <a:prstGeom prst="rect">
            <a:avLst/>
          </a:prstGeom>
          <a:noFill/>
          <a:ln/>
        </p:spPr>
        <p:txBody>
          <a:bodyPr wrap="square" lIns="0" tIns="0" rIns="0" bIns="0" rtlCol="0" anchor="ctr"/>
          <a:lstStyle/>
          <a:p>
            <a:pPr marL="0" indent="0" algn="ctr">
              <a:buNone/>
            </a:pPr>
            <a:r>
              <a:rPr lang="en-US" sz="950" b="1" dirty="0">
                <a:solidFill>
                  <a:srgbClr val="A8ED00"/>
                </a:solidFill>
                <a:latin typeface="Calibri" pitchFamily="34" charset="0"/>
                <a:ea typeface="Calibri" pitchFamily="34" charset="-122"/>
                <a:cs typeface="Calibri" pitchFamily="34" charset="-120"/>
              </a:rPr>
              <a:t>05</a:t>
            </a:r>
            <a:endParaRPr lang="en-US" sz="950" dirty="0"/>
          </a:p>
        </p:txBody>
      </p:sp>
      <p:sp>
        <p:nvSpPr>
          <p:cNvPr id="46" name="Text 44"/>
          <p:cNvSpPr/>
          <p:nvPr/>
        </p:nvSpPr>
        <p:spPr>
          <a:xfrm>
            <a:off x="6675120" y="4818888"/>
            <a:ext cx="4754880" cy="621792"/>
          </a:xfrm>
          <a:prstGeom prst="rect">
            <a:avLst/>
          </a:prstGeom>
          <a:noFill/>
          <a:ln/>
        </p:spPr>
        <p:txBody>
          <a:bodyPr wrap="square" lIns="0" tIns="0" rIns="0" bIns="0" rtlCol="0" anchor="ctr"/>
          <a:lstStyle/>
          <a:p>
            <a:pPr marL="0" indent="0">
              <a:lnSpc>
                <a:spcPct val="105000"/>
              </a:lnSpc>
              <a:buNone/>
            </a:pPr>
            <a:r>
              <a:rPr lang="en-US" sz="1150" dirty="0">
                <a:solidFill>
                  <a:srgbClr val="151927"/>
                </a:solidFill>
                <a:latin typeface="Calibri" pitchFamily="34" charset="0"/>
                <a:ea typeface="Calibri" pitchFamily="34" charset="-122"/>
                <a:cs typeface="Calibri" pitchFamily="34" charset="-120"/>
              </a:rPr>
              <a:t>Verify the handover</a:t>
            </a:r>
            <a:endParaRPr lang="en-US" sz="1150" dirty="0"/>
          </a:p>
        </p:txBody>
      </p:sp>
      <p:sp>
        <p:nvSpPr>
          <p:cNvPr id="47" name="Text 45"/>
          <p:cNvSpPr/>
          <p:nvPr/>
        </p:nvSpPr>
        <p:spPr>
          <a:xfrm>
            <a:off x="640080" y="6537960"/>
            <a:ext cx="5486400" cy="256032"/>
          </a:xfrm>
          <a:prstGeom prst="rect">
            <a:avLst/>
          </a:prstGeom>
          <a:noFill/>
          <a:ln/>
        </p:spPr>
        <p:txBody>
          <a:bodyPr wrap="square" lIns="0" tIns="0" rIns="0" bIns="0" rtlCol="0" anchor="ctr"/>
          <a:lstStyle/>
          <a:p>
            <a:pPr marL="0" indent="0">
              <a:buNone/>
            </a:pPr>
            <a:r>
              <a:rPr lang="en-US" sz="850" dirty="0">
                <a:solidFill>
                  <a:srgbClr val="667085"/>
                </a:solidFill>
                <a:latin typeface="Calibri" pitchFamily="34" charset="0"/>
                <a:ea typeface="Calibri" pitchFamily="34" charset="-122"/>
                <a:cs typeface="Calibri" pitchFamily="34" charset="-120"/>
              </a:rPr>
              <a:t>Get started — Quick guides</a:t>
            </a:r>
            <a:endParaRPr lang="en-US" sz="850" dirty="0"/>
          </a:p>
        </p:txBody>
      </p:sp>
      <p:sp>
        <p:nvSpPr>
          <p:cNvPr id="48" name="Text 46"/>
          <p:cNvSpPr/>
          <p:nvPr/>
        </p:nvSpPr>
        <p:spPr>
          <a:xfrm>
            <a:off x="10607040" y="6537960"/>
            <a:ext cx="914400" cy="256032"/>
          </a:xfrm>
          <a:prstGeom prst="rect">
            <a:avLst/>
          </a:prstGeom>
          <a:noFill/>
          <a:ln/>
        </p:spPr>
        <p:txBody>
          <a:bodyPr wrap="square" lIns="0" tIns="0" rIns="0" bIns="0" rtlCol="0" anchor="ctr"/>
          <a:lstStyle/>
          <a:p>
            <a:pPr marL="0" indent="0" algn="r">
              <a:buNone/>
            </a:pPr>
            <a:r>
              <a:rPr lang="en-US" sz="850" b="1" dirty="0">
                <a:solidFill>
                  <a:srgbClr val="667085"/>
                </a:solidFill>
                <a:latin typeface="Calibri" pitchFamily="34" charset="0"/>
                <a:ea typeface="Calibri" pitchFamily="34" charset="-122"/>
                <a:cs typeface="Calibri" pitchFamily="34" charset="-120"/>
              </a:rPr>
              <a:t>1PM</a:t>
            </a:r>
            <a:endParaRPr lang="en-US" sz="850" dirty="0"/>
          </a:p>
        </p:txBody>
      </p:sp>
      <p:sp>
        <p:nvSpPr>
          <p:cNvPr id="49" name="Text 47"/>
          <p:cNvSpPr/>
          <p:nvPr/>
        </p:nvSpPr>
        <p:spPr>
          <a:xfrm>
            <a:off x="11475720" y="6537960"/>
            <a:ext cx="548640" cy="256032"/>
          </a:xfrm>
          <a:prstGeom prst="rect">
            <a:avLst/>
          </a:prstGeom>
          <a:noFill/>
          <a:ln/>
        </p:spPr>
        <p:txBody>
          <a:bodyPr wrap="square" lIns="0" tIns="0" rIns="0" bIns="0" rtlCol="0" anchor="ctr"/>
          <a:lstStyle/>
          <a:p>
            <a:pPr marL="0" indent="0" algn="r">
              <a:buNone/>
            </a:pPr>
            <a:r>
              <a:rPr lang="en-US" sz="850" dirty="0">
                <a:solidFill>
                  <a:srgbClr val="667085"/>
                </a:solidFill>
                <a:latin typeface="Calibri" pitchFamily="34" charset="0"/>
                <a:ea typeface="Calibri" pitchFamily="34" charset="-122"/>
                <a:cs typeface="Calibri" pitchFamily="34" charset="-120"/>
              </a:rPr>
              <a:t>22</a:t>
            </a:r>
            <a:endParaRPr lang="en-US" sz="850" dirty="0"/>
          </a:p>
        </p:txBody>
      </p:sp>
      <p:sp>
        <p:nvSpPr>
          <p:cNvPr id="50" name="Rounded Rectangle 49"/>
          <p:cNvSpPr/>
          <p:nvPr/>
        </p:nvSpPr>
        <p:spPr>
          <a:xfrm>
            <a:off x="11603736" y="370332"/>
            <a:ext cx="201168" cy="100584"/>
          </a:xfrm>
          <a:prstGeom prst="roundRect">
            <a:avLst/>
          </a:prstGeom>
          <a:solidFill>
            <a:srgbClr val="E5E9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6F8FB"/>
        </a:solidFill>
        <a:effectLst/>
      </p:bgPr>
    </p:bg>
    <p:spTree>
      <p:nvGrpSpPr>
        <p:cNvPr id="1" name=""/>
        <p:cNvGrpSpPr/>
        <p:nvPr/>
      </p:nvGrpSpPr>
      <p:grpSpPr>
        <a:xfrm>
          <a:off x="0" y="0"/>
          <a:ext cx="0" cy="0"/>
          <a:chOff x="0" y="0"/>
          <a:chExt cx="0" cy="0"/>
        </a:xfrm>
      </p:grpSpPr>
      <p:sp>
        <p:nvSpPr>
          <p:cNvPr id="2" name="Text 0"/>
          <p:cNvSpPr/>
          <p:nvPr/>
        </p:nvSpPr>
        <p:spPr>
          <a:xfrm>
            <a:off x="640080" y="292608"/>
            <a:ext cx="8229600" cy="256032"/>
          </a:xfrm>
          <a:prstGeom prst="rect">
            <a:avLst/>
          </a:prstGeom>
          <a:noFill/>
          <a:ln/>
        </p:spPr>
        <p:txBody>
          <a:bodyPr wrap="square" lIns="0" tIns="0" rIns="0" bIns="0" rtlCol="0" anchor="ctr"/>
          <a:lstStyle/>
          <a:p>
            <a:pPr marL="0" indent="0">
              <a:buNone/>
            </a:pPr>
            <a:r>
              <a:rPr lang="en-US" sz="900" kern="0" spc="40" dirty="0">
                <a:solidFill>
                  <a:srgbClr val="AAB2C2"/>
                </a:solidFill>
                <a:latin typeface="Calibri" pitchFamily="34" charset="0"/>
                <a:ea typeface="Calibri" pitchFamily="34" charset="-122"/>
                <a:cs typeface="Calibri" pitchFamily="34" charset="-120"/>
              </a:rPr>
              <a:t>1 · Introduction</a:t>
            </a:r>
            <a:r>
              <a:rPr lang="en-US" sz="900" dirty="0">
                <a:solidFill>
                  <a:srgbClr val="000000"/>
                </a:solidFill>
              </a:rPr>
              <a:t>    </a:t>
            </a:r>
            <a:r>
              <a:rPr lang="en-US" sz="900" kern="0" spc="40" dirty="0">
                <a:solidFill>
                  <a:srgbClr val="AAB2C2"/>
                </a:solidFill>
                <a:latin typeface="Calibri" pitchFamily="34" charset="0"/>
                <a:ea typeface="Calibri" pitchFamily="34" charset="-122"/>
                <a:cs typeface="Calibri" pitchFamily="34" charset="-120"/>
              </a:rPr>
              <a:t>2 · Why 1PM</a:t>
            </a:r>
            <a:r>
              <a:rPr lang="en-US" sz="900" dirty="0">
                <a:solidFill>
                  <a:srgbClr val="000000"/>
                </a:solidFill>
              </a:rPr>
              <a:t>    </a:t>
            </a:r>
            <a:r>
              <a:rPr lang="en-US" sz="900" kern="0" spc="40" dirty="0">
                <a:solidFill>
                  <a:srgbClr val="AAB2C2"/>
                </a:solidFill>
                <a:latin typeface="Calibri" pitchFamily="34" charset="0"/>
                <a:ea typeface="Calibri" pitchFamily="34" charset="-122"/>
                <a:cs typeface="Calibri" pitchFamily="34" charset="-120"/>
              </a:rPr>
              <a:t>3 · Product tour</a:t>
            </a:r>
            <a:r>
              <a:rPr lang="en-US" sz="900" dirty="0">
                <a:solidFill>
                  <a:srgbClr val="000000"/>
                </a:solidFill>
              </a:rPr>
              <a:t>    </a:t>
            </a:r>
            <a:r>
              <a:rPr lang="en-US" sz="900" b="1" kern="0" spc="40" dirty="0">
                <a:solidFill>
                  <a:srgbClr val="6B8F00"/>
                </a:solidFill>
                <a:latin typeface="Calibri" pitchFamily="34" charset="0"/>
                <a:ea typeface="Calibri" pitchFamily="34" charset="-122"/>
                <a:cs typeface="Calibri" pitchFamily="34" charset="-120"/>
              </a:rPr>
              <a:t>4 · Get started</a:t>
            </a:r>
            <a:endParaRPr lang="en-US" sz="900" dirty="0"/>
          </a:p>
        </p:txBody>
      </p:sp>
      <p:sp>
        <p:nvSpPr>
          <p:cNvPr id="3" name="Shape 1"/>
          <p:cNvSpPr/>
          <p:nvPr/>
        </p:nvSpPr>
        <p:spPr>
          <a:xfrm>
            <a:off x="640080" y="603504"/>
            <a:ext cx="10927080" cy="0"/>
          </a:xfrm>
          <a:prstGeom prst="line">
            <a:avLst/>
          </a:prstGeom>
          <a:noFill/>
          <a:ln w="9525">
            <a:solidFill>
              <a:srgbClr val="E5E9F1"/>
            </a:solidFill>
            <a:prstDash val="solid"/>
          </a:ln>
        </p:spPr>
        <p:txBody>
          <a:bodyPr/>
          <a:lstStyle/>
          <a:p>
            <a:endParaRPr lang="da-DK"/>
          </a:p>
        </p:txBody>
      </p:sp>
      <p:sp>
        <p:nvSpPr>
          <p:cNvPr id="4" name="Shape 2"/>
          <p:cNvSpPr/>
          <p:nvPr/>
        </p:nvSpPr>
        <p:spPr>
          <a:xfrm>
            <a:off x="9555480" y="370332"/>
            <a:ext cx="201168" cy="100584"/>
          </a:xfrm>
          <a:prstGeom prst="roundRect">
            <a:avLst>
              <a:gd name="adj" fmla="val 27273"/>
            </a:avLst>
          </a:prstGeom>
          <a:solidFill>
            <a:srgbClr val="6B8F00"/>
          </a:solidFill>
          <a:ln>
            <a:noFill/>
          </a:ln>
        </p:spPr>
        <p:txBody>
          <a:bodyPr/>
          <a:lstStyle/>
          <a:p>
            <a:endParaRPr lang="da-DK"/>
          </a:p>
        </p:txBody>
      </p:sp>
      <p:sp>
        <p:nvSpPr>
          <p:cNvPr id="5" name="Shape 3"/>
          <p:cNvSpPr/>
          <p:nvPr/>
        </p:nvSpPr>
        <p:spPr>
          <a:xfrm>
            <a:off x="9811512" y="370332"/>
            <a:ext cx="201168" cy="100584"/>
          </a:xfrm>
          <a:prstGeom prst="roundRect">
            <a:avLst>
              <a:gd name="adj" fmla="val 27273"/>
            </a:avLst>
          </a:prstGeom>
          <a:solidFill>
            <a:srgbClr val="6B8F00"/>
          </a:solidFill>
          <a:ln>
            <a:noFill/>
          </a:ln>
        </p:spPr>
        <p:txBody>
          <a:bodyPr/>
          <a:lstStyle/>
          <a:p>
            <a:endParaRPr lang="da-DK"/>
          </a:p>
        </p:txBody>
      </p:sp>
      <p:sp>
        <p:nvSpPr>
          <p:cNvPr id="6" name="Shape 4"/>
          <p:cNvSpPr/>
          <p:nvPr/>
        </p:nvSpPr>
        <p:spPr>
          <a:xfrm>
            <a:off x="10067544" y="370332"/>
            <a:ext cx="201168" cy="100584"/>
          </a:xfrm>
          <a:prstGeom prst="roundRect">
            <a:avLst>
              <a:gd name="adj" fmla="val 27273"/>
            </a:avLst>
          </a:prstGeom>
          <a:solidFill>
            <a:srgbClr val="6B8F00"/>
          </a:solidFill>
          <a:ln>
            <a:noFill/>
          </a:ln>
        </p:spPr>
        <p:txBody>
          <a:bodyPr/>
          <a:lstStyle/>
          <a:p>
            <a:endParaRPr lang="da-DK"/>
          </a:p>
        </p:txBody>
      </p:sp>
      <p:sp>
        <p:nvSpPr>
          <p:cNvPr id="7" name="Shape 5"/>
          <p:cNvSpPr/>
          <p:nvPr/>
        </p:nvSpPr>
        <p:spPr>
          <a:xfrm>
            <a:off x="10323576" y="370332"/>
            <a:ext cx="201168" cy="100584"/>
          </a:xfrm>
          <a:prstGeom prst="roundRect">
            <a:avLst>
              <a:gd name="adj" fmla="val 27273"/>
            </a:avLst>
          </a:prstGeom>
          <a:solidFill>
            <a:srgbClr val="6B8F00"/>
          </a:solidFill>
          <a:ln>
            <a:noFill/>
          </a:ln>
        </p:spPr>
        <p:txBody>
          <a:bodyPr/>
          <a:lstStyle/>
          <a:p>
            <a:endParaRPr lang="da-DK"/>
          </a:p>
        </p:txBody>
      </p:sp>
      <p:sp>
        <p:nvSpPr>
          <p:cNvPr id="8" name="Shape 6"/>
          <p:cNvSpPr/>
          <p:nvPr/>
        </p:nvSpPr>
        <p:spPr>
          <a:xfrm>
            <a:off x="10579608" y="370332"/>
            <a:ext cx="201168" cy="100584"/>
          </a:xfrm>
          <a:prstGeom prst="roundRect">
            <a:avLst>
              <a:gd name="adj" fmla="val 27273"/>
            </a:avLst>
          </a:prstGeom>
          <a:solidFill>
            <a:srgbClr val="6B8F00"/>
          </a:solidFill>
          <a:ln>
            <a:noFill/>
          </a:ln>
        </p:spPr>
        <p:txBody>
          <a:bodyPr/>
          <a:lstStyle/>
          <a:p>
            <a:endParaRPr lang="da-DK"/>
          </a:p>
        </p:txBody>
      </p:sp>
      <p:sp>
        <p:nvSpPr>
          <p:cNvPr id="9" name="Shape 7"/>
          <p:cNvSpPr/>
          <p:nvPr/>
        </p:nvSpPr>
        <p:spPr>
          <a:xfrm>
            <a:off x="10835640" y="370332"/>
            <a:ext cx="201168" cy="100584"/>
          </a:xfrm>
          <a:prstGeom prst="roundRect">
            <a:avLst>
              <a:gd name="adj" fmla="val 27273"/>
            </a:avLst>
          </a:prstGeom>
          <a:solidFill>
            <a:srgbClr val="6B8F00"/>
          </a:solidFill>
          <a:ln>
            <a:noFill/>
          </a:ln>
        </p:spPr>
        <p:txBody>
          <a:bodyPr/>
          <a:lstStyle/>
          <a:p>
            <a:endParaRPr lang="da-DK"/>
          </a:p>
        </p:txBody>
      </p:sp>
      <p:sp>
        <p:nvSpPr>
          <p:cNvPr id="10" name="Shape 8"/>
          <p:cNvSpPr/>
          <p:nvPr/>
        </p:nvSpPr>
        <p:spPr>
          <a:xfrm>
            <a:off x="11091672" y="370332"/>
            <a:ext cx="201168" cy="100584"/>
          </a:xfrm>
          <a:prstGeom prst="roundRect">
            <a:avLst>
              <a:gd name="adj" fmla="val 27273"/>
            </a:avLst>
          </a:prstGeom>
          <a:solidFill>
            <a:srgbClr val="6B8F00"/>
          </a:solidFill>
          <a:ln>
            <a:noFill/>
          </a:ln>
        </p:spPr>
        <p:txBody>
          <a:bodyPr/>
          <a:lstStyle/>
          <a:p>
            <a:endParaRPr lang="da-DK"/>
          </a:p>
        </p:txBody>
      </p:sp>
      <p:sp>
        <p:nvSpPr>
          <p:cNvPr id="11" name="Shape 9"/>
          <p:cNvSpPr/>
          <p:nvPr/>
        </p:nvSpPr>
        <p:spPr>
          <a:xfrm>
            <a:off x="11347704" y="370332"/>
            <a:ext cx="201168" cy="100584"/>
          </a:xfrm>
          <a:prstGeom prst="roundRect">
            <a:avLst>
              <a:gd name="adj" fmla="val 27273"/>
            </a:avLst>
          </a:prstGeom>
          <a:solidFill>
            <a:srgbClr val="E5E9F1"/>
          </a:solidFill>
          <a:ln>
            <a:noFill/>
          </a:ln>
        </p:spPr>
        <p:txBody>
          <a:bodyPr/>
          <a:lstStyle/>
          <a:p>
            <a:endParaRPr lang="da-DK"/>
          </a:p>
        </p:txBody>
      </p:sp>
      <p:sp>
        <p:nvSpPr>
          <p:cNvPr id="12" name="Shape 10"/>
          <p:cNvSpPr/>
          <p:nvPr/>
        </p:nvSpPr>
        <p:spPr>
          <a:xfrm>
            <a:off x="640080" y="777240"/>
            <a:ext cx="1554480" cy="274320"/>
          </a:xfrm>
          <a:prstGeom prst="roundRect">
            <a:avLst>
              <a:gd name="adj" fmla="val 50000"/>
            </a:avLst>
          </a:prstGeom>
          <a:solidFill>
            <a:srgbClr val="D331B7"/>
          </a:solidFill>
          <a:ln/>
        </p:spPr>
        <p:txBody>
          <a:bodyPr/>
          <a:lstStyle/>
          <a:p>
            <a:endParaRPr lang="da-DK"/>
          </a:p>
        </p:txBody>
      </p:sp>
      <p:sp>
        <p:nvSpPr>
          <p:cNvPr id="13" name="Text 11"/>
          <p:cNvSpPr/>
          <p:nvPr/>
        </p:nvSpPr>
        <p:spPr>
          <a:xfrm>
            <a:off x="640080" y="777240"/>
            <a:ext cx="1554480" cy="274320"/>
          </a:xfrm>
          <a:prstGeom prst="rect">
            <a:avLst/>
          </a:prstGeom>
          <a:noFill/>
          <a:ln/>
        </p:spPr>
        <p:txBody>
          <a:bodyPr wrap="square" lIns="0" tIns="0" rIns="0" bIns="0" rtlCol="0" anchor="ctr"/>
          <a:lstStyle/>
          <a:p>
            <a:pPr marL="0" indent="0" algn="ctr">
              <a:buNone/>
            </a:pPr>
            <a:r>
              <a:rPr lang="en-US" sz="900" b="1" kern="0" spc="50" dirty="0">
                <a:solidFill>
                  <a:srgbClr val="0D1324"/>
                </a:solidFill>
                <a:latin typeface="Calibri" pitchFamily="34" charset="0"/>
                <a:ea typeface="Calibri" pitchFamily="34" charset="-122"/>
                <a:cs typeface="Calibri" pitchFamily="34" charset="-120"/>
              </a:rPr>
              <a:t>Go live</a:t>
            </a:r>
            <a:endParaRPr lang="en-US" sz="900" dirty="0"/>
          </a:p>
        </p:txBody>
      </p:sp>
      <p:sp>
        <p:nvSpPr>
          <p:cNvPr id="14" name="Shape 12"/>
          <p:cNvSpPr/>
          <p:nvPr/>
        </p:nvSpPr>
        <p:spPr>
          <a:xfrm>
            <a:off x="640080" y="1234440"/>
            <a:ext cx="731520" cy="731520"/>
          </a:xfrm>
          <a:prstGeom prst="ellipse">
            <a:avLst/>
          </a:prstGeom>
          <a:solidFill>
            <a:srgbClr val="0D1324"/>
          </a:solidFill>
          <a:ln/>
        </p:spPr>
        <p:txBody>
          <a:bodyPr/>
          <a:lstStyle/>
          <a:p>
            <a:endParaRPr lang="da-DK"/>
          </a:p>
        </p:txBody>
      </p:sp>
      <p:sp>
        <p:nvSpPr>
          <p:cNvPr id="15" name="Text 13"/>
          <p:cNvSpPr/>
          <p:nvPr/>
        </p:nvSpPr>
        <p:spPr>
          <a:xfrm>
            <a:off x="640080" y="1234440"/>
            <a:ext cx="731520" cy="731520"/>
          </a:xfrm>
          <a:prstGeom prst="rect">
            <a:avLst/>
          </a:prstGeom>
          <a:noFill/>
          <a:ln/>
        </p:spPr>
        <p:txBody>
          <a:bodyPr wrap="square" lIns="0" tIns="0" rIns="0" bIns="0" rtlCol="0" anchor="ctr"/>
          <a:lstStyle/>
          <a:p>
            <a:pPr marL="0" indent="0" algn="ctr">
              <a:buNone/>
            </a:pPr>
            <a:r>
              <a:rPr lang="en-US" sz="2000" b="1" dirty="0">
                <a:solidFill>
                  <a:srgbClr val="A8ED00"/>
                </a:solidFill>
                <a:latin typeface="Cambria" pitchFamily="34" charset="0"/>
                <a:ea typeface="Cambria" pitchFamily="34" charset="-122"/>
                <a:cs typeface="Cambria" pitchFamily="34" charset="-120"/>
              </a:rPr>
              <a:t>06</a:t>
            </a:r>
            <a:endParaRPr lang="en-US" sz="2000" dirty="0"/>
          </a:p>
        </p:txBody>
      </p:sp>
      <p:sp>
        <p:nvSpPr>
          <p:cNvPr id="16" name="Text 14"/>
          <p:cNvSpPr/>
          <p:nvPr/>
        </p:nvSpPr>
        <p:spPr>
          <a:xfrm>
            <a:off x="1536192" y="1280160"/>
            <a:ext cx="4041648" cy="274320"/>
          </a:xfrm>
          <a:prstGeom prst="rect">
            <a:avLst/>
          </a:prstGeom>
          <a:noFill/>
          <a:ln/>
        </p:spPr>
        <p:txBody>
          <a:bodyPr wrap="square" lIns="0" tIns="0" rIns="0" bIns="0" rtlCol="0" anchor="ctr"/>
          <a:lstStyle/>
          <a:p>
            <a:pPr marL="0" indent="0">
              <a:buNone/>
            </a:pPr>
            <a:r>
              <a:rPr lang="en-US" sz="950" b="1" kern="0" spc="80" dirty="0">
                <a:solidFill>
                  <a:srgbClr val="667085"/>
                </a:solidFill>
                <a:latin typeface="Calibri" pitchFamily="34" charset="0"/>
                <a:ea typeface="Calibri" pitchFamily="34" charset="-122"/>
                <a:cs typeface="Calibri" pitchFamily="34" charset="-120"/>
              </a:rPr>
              <a:t>Organization Owner / PMO</a:t>
            </a:r>
            <a:endParaRPr lang="en-US" sz="950" dirty="0"/>
          </a:p>
        </p:txBody>
      </p:sp>
      <p:sp>
        <p:nvSpPr>
          <p:cNvPr id="17" name="Text 15"/>
          <p:cNvSpPr/>
          <p:nvPr/>
        </p:nvSpPr>
        <p:spPr>
          <a:xfrm>
            <a:off x="1536192" y="1536192"/>
            <a:ext cx="4041648" cy="685800"/>
          </a:xfrm>
          <a:prstGeom prst="rect">
            <a:avLst/>
          </a:prstGeom>
          <a:noFill/>
          <a:ln/>
        </p:spPr>
        <p:txBody>
          <a:bodyPr wrap="square" lIns="0" tIns="0" rIns="0" bIns="0" rtlCol="0" anchor="ctr"/>
          <a:lstStyle/>
          <a:p>
            <a:pPr marL="0" indent="0">
              <a:lnSpc>
                <a:spcPct val="105000"/>
              </a:lnSpc>
              <a:buNone/>
            </a:pPr>
            <a:r>
              <a:rPr lang="en-US" sz="1600" b="1" dirty="0">
                <a:solidFill>
                  <a:srgbClr val="151927"/>
                </a:solidFill>
                <a:latin typeface="Cambria" pitchFamily="34" charset="0"/>
                <a:ea typeface="Cambria" pitchFamily="34" charset="-122"/>
                <a:cs typeface="Cambria" pitchFamily="34" charset="-120"/>
              </a:rPr>
              <a:t>Create and assign the first portfolio</a:t>
            </a:r>
            <a:endParaRPr lang="en-US" sz="1600" dirty="0"/>
          </a:p>
        </p:txBody>
      </p:sp>
      <p:sp>
        <p:nvSpPr>
          <p:cNvPr id="18" name="Text 16"/>
          <p:cNvSpPr/>
          <p:nvPr/>
        </p:nvSpPr>
        <p:spPr>
          <a:xfrm>
            <a:off x="640080" y="2240280"/>
            <a:ext cx="4937760" cy="960120"/>
          </a:xfrm>
          <a:prstGeom prst="rect">
            <a:avLst/>
          </a:prstGeom>
          <a:noFill/>
          <a:ln/>
        </p:spPr>
        <p:txBody>
          <a:bodyPr wrap="square" lIns="0" tIns="0" rIns="0" bIns="0" rtlCol="0" anchor="ctr"/>
          <a:lstStyle/>
          <a:p>
            <a:pPr marL="0" indent="0">
              <a:lnSpc>
                <a:spcPct val="128000"/>
              </a:lnSpc>
              <a:buNone/>
            </a:pPr>
            <a:r>
              <a:rPr lang="en-US" sz="1050" dirty="0">
                <a:solidFill>
                  <a:srgbClr val="667085"/>
                </a:solidFill>
                <a:latin typeface="Calibri" pitchFamily="34" charset="0"/>
                <a:ea typeface="Calibri" pitchFamily="34" charset="-122"/>
                <a:cs typeface="Calibri" pitchFamily="34" charset="-120"/>
              </a:rPr>
              <a:t>Create the first portfolio, assign its manager and connect the first project to portfolio reporting and overview.</a:t>
            </a:r>
            <a:endParaRPr lang="en-US" sz="1050" dirty="0"/>
          </a:p>
        </p:txBody>
      </p:sp>
      <p:sp>
        <p:nvSpPr>
          <p:cNvPr id="19" name="Shape 17"/>
          <p:cNvSpPr/>
          <p:nvPr/>
        </p:nvSpPr>
        <p:spPr>
          <a:xfrm>
            <a:off x="640080" y="3337560"/>
            <a:ext cx="4937760" cy="1965960"/>
          </a:xfrm>
          <a:prstGeom prst="roundRect">
            <a:avLst>
              <a:gd name="adj" fmla="val 4186"/>
            </a:avLst>
          </a:prstGeom>
          <a:solidFill>
            <a:srgbClr val="FFFFFF"/>
          </a:solidFill>
          <a:ln w="12700">
            <a:solidFill>
              <a:srgbClr val="E5E9F1"/>
            </a:solidFill>
            <a:prstDash val="solid"/>
          </a:ln>
          <a:effectLst>
            <a:outerShdw blurRad="177800" dist="50800" dir="5400000" algn="bl" rotWithShape="0">
              <a:srgbClr val="17213D">
                <a:alpha val="12000"/>
              </a:srgbClr>
            </a:outerShdw>
          </a:effectLst>
        </p:spPr>
        <p:txBody>
          <a:bodyPr/>
          <a:lstStyle/>
          <a:p>
            <a:endParaRPr lang="da-DK"/>
          </a:p>
        </p:txBody>
      </p:sp>
      <p:sp>
        <p:nvSpPr>
          <p:cNvPr id="20" name="Text 18"/>
          <p:cNvSpPr/>
          <p:nvPr/>
        </p:nvSpPr>
        <p:spPr>
          <a:xfrm>
            <a:off x="868680" y="3520440"/>
            <a:ext cx="4480560" cy="256032"/>
          </a:xfrm>
          <a:prstGeom prst="rect">
            <a:avLst/>
          </a:prstGeom>
          <a:noFill/>
          <a:ln/>
        </p:spPr>
        <p:txBody>
          <a:bodyPr wrap="square" lIns="0" tIns="0" rIns="0" bIns="0" rtlCol="0" anchor="ctr"/>
          <a:lstStyle/>
          <a:p>
            <a:pPr marL="0" indent="0">
              <a:buNone/>
            </a:pPr>
            <a:r>
              <a:rPr lang="en-US" sz="900" b="1" kern="0" spc="80" dirty="0">
                <a:solidFill>
                  <a:srgbClr val="6B8F00"/>
                </a:solidFill>
                <a:latin typeface="Calibri" pitchFamily="34" charset="0"/>
                <a:ea typeface="Calibri" pitchFamily="34" charset="-122"/>
                <a:cs typeface="Calibri" pitchFamily="34" charset="-120"/>
              </a:rPr>
              <a:t>THE OUTCOME</a:t>
            </a:r>
            <a:endParaRPr lang="en-US" sz="900" dirty="0"/>
          </a:p>
        </p:txBody>
      </p:sp>
      <p:sp>
        <p:nvSpPr>
          <p:cNvPr id="21" name="Text 19"/>
          <p:cNvSpPr/>
          <p:nvPr/>
        </p:nvSpPr>
        <p:spPr>
          <a:xfrm>
            <a:off x="868680" y="3803904"/>
            <a:ext cx="4480560" cy="1417320"/>
          </a:xfrm>
          <a:prstGeom prst="rect">
            <a:avLst/>
          </a:prstGeom>
          <a:noFill/>
          <a:ln/>
        </p:spPr>
        <p:txBody>
          <a:bodyPr wrap="square" lIns="0" tIns="0" rIns="0" bIns="0" rtlCol="0" anchor="ctr"/>
          <a:lstStyle/>
          <a:p>
            <a:pPr marL="0" indent="0">
              <a:lnSpc>
                <a:spcPct val="130000"/>
              </a:lnSpc>
              <a:buNone/>
            </a:pPr>
            <a:r>
              <a:rPr lang="en-US" sz="1100" i="1" dirty="0">
                <a:solidFill>
                  <a:srgbClr val="151927"/>
                </a:solidFill>
                <a:latin typeface="Calibri" pitchFamily="34" charset="0"/>
                <a:ea typeface="Calibri" pitchFamily="34" charset="-122"/>
                <a:cs typeface="Calibri" pitchFamily="34" charset="-120"/>
              </a:rPr>
              <a:t>The first Portfolio Manager can open a working portfolio with a project, reporting foundation and meaningful overview.</a:t>
            </a:r>
            <a:endParaRPr lang="en-US" sz="1100" dirty="0"/>
          </a:p>
        </p:txBody>
      </p:sp>
      <p:sp>
        <p:nvSpPr>
          <p:cNvPr id="22" name="Text 20"/>
          <p:cNvSpPr/>
          <p:nvPr/>
        </p:nvSpPr>
        <p:spPr>
          <a:xfrm>
            <a:off x="6080760" y="1234440"/>
            <a:ext cx="5486400" cy="274320"/>
          </a:xfrm>
          <a:prstGeom prst="rect">
            <a:avLst/>
          </a:prstGeom>
          <a:noFill/>
          <a:ln/>
        </p:spPr>
        <p:txBody>
          <a:bodyPr wrap="square" lIns="0" tIns="0" rIns="0" bIns="0" rtlCol="0" anchor="ctr"/>
          <a:lstStyle/>
          <a:p>
            <a:pPr marL="0" indent="0">
              <a:buNone/>
            </a:pPr>
            <a:r>
              <a:rPr lang="en-US" sz="1000" b="1" kern="0" spc="100" dirty="0">
                <a:solidFill>
                  <a:srgbClr val="667085"/>
                </a:solidFill>
                <a:latin typeface="Calibri" pitchFamily="34" charset="0"/>
                <a:ea typeface="Calibri" pitchFamily="34" charset="-122"/>
                <a:cs typeface="Calibri" pitchFamily="34" charset="-120"/>
              </a:rPr>
              <a:t>THE STEPS</a:t>
            </a:r>
            <a:endParaRPr lang="en-US" sz="1000" dirty="0"/>
          </a:p>
        </p:txBody>
      </p:sp>
      <p:sp>
        <p:nvSpPr>
          <p:cNvPr id="23" name="Shape 21"/>
          <p:cNvSpPr/>
          <p:nvPr/>
        </p:nvSpPr>
        <p:spPr>
          <a:xfrm>
            <a:off x="6080760" y="1600200"/>
            <a:ext cx="5486400" cy="621792"/>
          </a:xfrm>
          <a:prstGeom prst="roundRect">
            <a:avLst>
              <a:gd name="adj" fmla="val 11765"/>
            </a:avLst>
          </a:prstGeom>
          <a:solidFill>
            <a:srgbClr val="FFFFFF"/>
          </a:solidFill>
          <a:ln w="12700">
            <a:solidFill>
              <a:srgbClr val="E5E9F1"/>
            </a:solidFill>
            <a:prstDash val="solid"/>
          </a:ln>
        </p:spPr>
        <p:txBody>
          <a:bodyPr/>
          <a:lstStyle/>
          <a:p>
            <a:endParaRPr lang="da-DK"/>
          </a:p>
        </p:txBody>
      </p:sp>
      <p:sp>
        <p:nvSpPr>
          <p:cNvPr id="24" name="Shape 22"/>
          <p:cNvSpPr/>
          <p:nvPr/>
        </p:nvSpPr>
        <p:spPr>
          <a:xfrm>
            <a:off x="6227064" y="1755648"/>
            <a:ext cx="310896" cy="310896"/>
          </a:xfrm>
          <a:prstGeom prst="ellipse">
            <a:avLst/>
          </a:prstGeom>
          <a:solidFill>
            <a:srgbClr val="0D1324"/>
          </a:solidFill>
          <a:ln/>
        </p:spPr>
        <p:txBody>
          <a:bodyPr/>
          <a:lstStyle/>
          <a:p>
            <a:endParaRPr lang="da-DK"/>
          </a:p>
        </p:txBody>
      </p:sp>
      <p:sp>
        <p:nvSpPr>
          <p:cNvPr id="25" name="Text 23"/>
          <p:cNvSpPr/>
          <p:nvPr/>
        </p:nvSpPr>
        <p:spPr>
          <a:xfrm>
            <a:off x="6227064" y="1755648"/>
            <a:ext cx="310896" cy="310896"/>
          </a:xfrm>
          <a:prstGeom prst="rect">
            <a:avLst/>
          </a:prstGeom>
          <a:noFill/>
          <a:ln/>
        </p:spPr>
        <p:txBody>
          <a:bodyPr wrap="square" lIns="0" tIns="0" rIns="0" bIns="0" rtlCol="0" anchor="ctr"/>
          <a:lstStyle/>
          <a:p>
            <a:pPr marL="0" indent="0" algn="ctr">
              <a:buNone/>
            </a:pPr>
            <a:r>
              <a:rPr lang="en-US" sz="950" b="1" dirty="0">
                <a:solidFill>
                  <a:srgbClr val="A8ED00"/>
                </a:solidFill>
                <a:latin typeface="Calibri" pitchFamily="34" charset="0"/>
                <a:ea typeface="Calibri" pitchFamily="34" charset="-122"/>
                <a:cs typeface="Calibri" pitchFamily="34" charset="-120"/>
              </a:rPr>
              <a:t>01</a:t>
            </a:r>
            <a:endParaRPr lang="en-US" sz="950" dirty="0"/>
          </a:p>
        </p:txBody>
      </p:sp>
      <p:sp>
        <p:nvSpPr>
          <p:cNvPr id="26" name="Text 24"/>
          <p:cNvSpPr/>
          <p:nvPr/>
        </p:nvSpPr>
        <p:spPr>
          <a:xfrm>
            <a:off x="6675120" y="1600200"/>
            <a:ext cx="4754880" cy="621792"/>
          </a:xfrm>
          <a:prstGeom prst="rect">
            <a:avLst/>
          </a:prstGeom>
          <a:noFill/>
          <a:ln/>
        </p:spPr>
        <p:txBody>
          <a:bodyPr wrap="square" lIns="0" tIns="0" rIns="0" bIns="0" rtlCol="0" anchor="ctr"/>
          <a:lstStyle/>
          <a:p>
            <a:pPr marL="0" indent="0">
              <a:lnSpc>
                <a:spcPct val="105000"/>
              </a:lnSpc>
              <a:buNone/>
            </a:pPr>
            <a:r>
              <a:rPr lang="en-US" sz="1150" dirty="0">
                <a:solidFill>
                  <a:srgbClr val="151927"/>
                </a:solidFill>
                <a:latin typeface="Calibri" pitchFamily="34" charset="0"/>
                <a:ea typeface="Calibri" pitchFamily="34" charset="-122"/>
                <a:cs typeface="Calibri" pitchFamily="34" charset="-120"/>
              </a:rPr>
              <a:t>Create the portfolio</a:t>
            </a:r>
            <a:endParaRPr lang="en-US" sz="1150" dirty="0"/>
          </a:p>
        </p:txBody>
      </p:sp>
      <p:sp>
        <p:nvSpPr>
          <p:cNvPr id="27" name="Shape 25"/>
          <p:cNvSpPr/>
          <p:nvPr/>
        </p:nvSpPr>
        <p:spPr>
          <a:xfrm>
            <a:off x="6382512" y="2221992"/>
            <a:ext cx="0" cy="182880"/>
          </a:xfrm>
          <a:prstGeom prst="line">
            <a:avLst/>
          </a:prstGeom>
          <a:noFill/>
          <a:ln w="15875">
            <a:solidFill>
              <a:srgbClr val="E5E9F1"/>
            </a:solidFill>
            <a:prstDash val="dash"/>
          </a:ln>
        </p:spPr>
        <p:txBody>
          <a:bodyPr/>
          <a:lstStyle/>
          <a:p>
            <a:endParaRPr lang="da-DK"/>
          </a:p>
        </p:txBody>
      </p:sp>
      <p:sp>
        <p:nvSpPr>
          <p:cNvPr id="28" name="Shape 26"/>
          <p:cNvSpPr/>
          <p:nvPr/>
        </p:nvSpPr>
        <p:spPr>
          <a:xfrm>
            <a:off x="6080760" y="2404872"/>
            <a:ext cx="5486400" cy="621792"/>
          </a:xfrm>
          <a:prstGeom prst="roundRect">
            <a:avLst>
              <a:gd name="adj" fmla="val 11765"/>
            </a:avLst>
          </a:prstGeom>
          <a:solidFill>
            <a:srgbClr val="FFFFFF"/>
          </a:solidFill>
          <a:ln w="12700">
            <a:solidFill>
              <a:srgbClr val="E5E9F1"/>
            </a:solidFill>
            <a:prstDash val="solid"/>
          </a:ln>
        </p:spPr>
        <p:txBody>
          <a:bodyPr/>
          <a:lstStyle/>
          <a:p>
            <a:endParaRPr lang="da-DK"/>
          </a:p>
        </p:txBody>
      </p:sp>
      <p:sp>
        <p:nvSpPr>
          <p:cNvPr id="29" name="Shape 27"/>
          <p:cNvSpPr/>
          <p:nvPr/>
        </p:nvSpPr>
        <p:spPr>
          <a:xfrm>
            <a:off x="6227064" y="2560320"/>
            <a:ext cx="310896" cy="310896"/>
          </a:xfrm>
          <a:prstGeom prst="ellipse">
            <a:avLst/>
          </a:prstGeom>
          <a:solidFill>
            <a:srgbClr val="0D1324"/>
          </a:solidFill>
          <a:ln/>
        </p:spPr>
        <p:txBody>
          <a:bodyPr/>
          <a:lstStyle/>
          <a:p>
            <a:endParaRPr lang="da-DK"/>
          </a:p>
        </p:txBody>
      </p:sp>
      <p:sp>
        <p:nvSpPr>
          <p:cNvPr id="30" name="Text 28"/>
          <p:cNvSpPr/>
          <p:nvPr/>
        </p:nvSpPr>
        <p:spPr>
          <a:xfrm>
            <a:off x="6227064" y="2560320"/>
            <a:ext cx="310896" cy="310896"/>
          </a:xfrm>
          <a:prstGeom prst="rect">
            <a:avLst/>
          </a:prstGeom>
          <a:noFill/>
          <a:ln/>
        </p:spPr>
        <p:txBody>
          <a:bodyPr wrap="square" lIns="0" tIns="0" rIns="0" bIns="0" rtlCol="0" anchor="ctr"/>
          <a:lstStyle/>
          <a:p>
            <a:pPr marL="0" indent="0" algn="ctr">
              <a:buNone/>
            </a:pPr>
            <a:r>
              <a:rPr lang="en-US" sz="950" b="1" dirty="0">
                <a:solidFill>
                  <a:srgbClr val="A8ED00"/>
                </a:solidFill>
                <a:latin typeface="Calibri" pitchFamily="34" charset="0"/>
                <a:ea typeface="Calibri" pitchFamily="34" charset="-122"/>
                <a:cs typeface="Calibri" pitchFamily="34" charset="-120"/>
              </a:rPr>
              <a:t>02</a:t>
            </a:r>
            <a:endParaRPr lang="en-US" sz="950" dirty="0"/>
          </a:p>
        </p:txBody>
      </p:sp>
      <p:sp>
        <p:nvSpPr>
          <p:cNvPr id="31" name="Text 29"/>
          <p:cNvSpPr/>
          <p:nvPr/>
        </p:nvSpPr>
        <p:spPr>
          <a:xfrm>
            <a:off x="6675120" y="2404872"/>
            <a:ext cx="4754880" cy="621792"/>
          </a:xfrm>
          <a:prstGeom prst="rect">
            <a:avLst/>
          </a:prstGeom>
          <a:noFill/>
          <a:ln/>
        </p:spPr>
        <p:txBody>
          <a:bodyPr wrap="square" lIns="0" tIns="0" rIns="0" bIns="0" rtlCol="0" anchor="ctr"/>
          <a:lstStyle/>
          <a:p>
            <a:pPr marL="0" indent="0">
              <a:lnSpc>
                <a:spcPct val="105000"/>
              </a:lnSpc>
              <a:buNone/>
            </a:pPr>
            <a:r>
              <a:rPr lang="en-US" sz="1150" dirty="0">
                <a:solidFill>
                  <a:srgbClr val="151927"/>
                </a:solidFill>
                <a:latin typeface="Calibri" pitchFamily="34" charset="0"/>
                <a:ea typeface="Calibri" pitchFamily="34" charset="-122"/>
                <a:cs typeface="Calibri" pitchFamily="34" charset="-120"/>
              </a:rPr>
              <a:t>Assign the Portfolio Manager</a:t>
            </a:r>
            <a:endParaRPr lang="en-US" sz="1150" dirty="0"/>
          </a:p>
        </p:txBody>
      </p:sp>
      <p:sp>
        <p:nvSpPr>
          <p:cNvPr id="32" name="Shape 30"/>
          <p:cNvSpPr/>
          <p:nvPr/>
        </p:nvSpPr>
        <p:spPr>
          <a:xfrm>
            <a:off x="6382512" y="3026664"/>
            <a:ext cx="0" cy="182880"/>
          </a:xfrm>
          <a:prstGeom prst="line">
            <a:avLst/>
          </a:prstGeom>
          <a:noFill/>
          <a:ln w="15875">
            <a:solidFill>
              <a:srgbClr val="E5E9F1"/>
            </a:solidFill>
            <a:prstDash val="dash"/>
          </a:ln>
        </p:spPr>
        <p:txBody>
          <a:bodyPr/>
          <a:lstStyle/>
          <a:p>
            <a:endParaRPr lang="da-DK"/>
          </a:p>
        </p:txBody>
      </p:sp>
      <p:sp>
        <p:nvSpPr>
          <p:cNvPr id="33" name="Shape 31"/>
          <p:cNvSpPr/>
          <p:nvPr/>
        </p:nvSpPr>
        <p:spPr>
          <a:xfrm>
            <a:off x="6080760" y="3209544"/>
            <a:ext cx="5486400" cy="621792"/>
          </a:xfrm>
          <a:prstGeom prst="roundRect">
            <a:avLst>
              <a:gd name="adj" fmla="val 11765"/>
            </a:avLst>
          </a:prstGeom>
          <a:solidFill>
            <a:srgbClr val="FFFFFF"/>
          </a:solidFill>
          <a:ln w="12700">
            <a:solidFill>
              <a:srgbClr val="E5E9F1"/>
            </a:solidFill>
            <a:prstDash val="solid"/>
          </a:ln>
        </p:spPr>
        <p:txBody>
          <a:bodyPr/>
          <a:lstStyle/>
          <a:p>
            <a:endParaRPr lang="da-DK"/>
          </a:p>
        </p:txBody>
      </p:sp>
      <p:sp>
        <p:nvSpPr>
          <p:cNvPr id="34" name="Shape 32"/>
          <p:cNvSpPr/>
          <p:nvPr/>
        </p:nvSpPr>
        <p:spPr>
          <a:xfrm>
            <a:off x="6227064" y="3364992"/>
            <a:ext cx="310896" cy="310896"/>
          </a:xfrm>
          <a:prstGeom prst="ellipse">
            <a:avLst/>
          </a:prstGeom>
          <a:solidFill>
            <a:srgbClr val="0D1324"/>
          </a:solidFill>
          <a:ln/>
        </p:spPr>
        <p:txBody>
          <a:bodyPr/>
          <a:lstStyle/>
          <a:p>
            <a:endParaRPr lang="da-DK"/>
          </a:p>
        </p:txBody>
      </p:sp>
      <p:sp>
        <p:nvSpPr>
          <p:cNvPr id="35" name="Text 33"/>
          <p:cNvSpPr/>
          <p:nvPr/>
        </p:nvSpPr>
        <p:spPr>
          <a:xfrm>
            <a:off x="6227064" y="3364992"/>
            <a:ext cx="310896" cy="310896"/>
          </a:xfrm>
          <a:prstGeom prst="rect">
            <a:avLst/>
          </a:prstGeom>
          <a:noFill/>
          <a:ln/>
        </p:spPr>
        <p:txBody>
          <a:bodyPr wrap="square" lIns="0" tIns="0" rIns="0" bIns="0" rtlCol="0" anchor="ctr"/>
          <a:lstStyle/>
          <a:p>
            <a:pPr marL="0" indent="0" algn="ctr">
              <a:buNone/>
            </a:pPr>
            <a:r>
              <a:rPr lang="en-US" sz="950" b="1" dirty="0">
                <a:solidFill>
                  <a:srgbClr val="A8ED00"/>
                </a:solidFill>
                <a:latin typeface="Calibri" pitchFamily="34" charset="0"/>
                <a:ea typeface="Calibri" pitchFamily="34" charset="-122"/>
                <a:cs typeface="Calibri" pitchFamily="34" charset="-120"/>
              </a:rPr>
              <a:t>03</a:t>
            </a:r>
            <a:endParaRPr lang="en-US" sz="950" dirty="0"/>
          </a:p>
        </p:txBody>
      </p:sp>
      <p:sp>
        <p:nvSpPr>
          <p:cNvPr id="36" name="Text 34"/>
          <p:cNvSpPr/>
          <p:nvPr/>
        </p:nvSpPr>
        <p:spPr>
          <a:xfrm>
            <a:off x="6675120" y="3209544"/>
            <a:ext cx="4754880" cy="621792"/>
          </a:xfrm>
          <a:prstGeom prst="rect">
            <a:avLst/>
          </a:prstGeom>
          <a:noFill/>
          <a:ln/>
        </p:spPr>
        <p:txBody>
          <a:bodyPr wrap="square" lIns="0" tIns="0" rIns="0" bIns="0" rtlCol="0" anchor="ctr"/>
          <a:lstStyle/>
          <a:p>
            <a:pPr marL="0" indent="0">
              <a:lnSpc>
                <a:spcPct val="105000"/>
              </a:lnSpc>
              <a:buNone/>
            </a:pPr>
            <a:r>
              <a:rPr lang="en-US" sz="1150" dirty="0">
                <a:solidFill>
                  <a:srgbClr val="151927"/>
                </a:solidFill>
                <a:latin typeface="Calibri" pitchFamily="34" charset="0"/>
                <a:ea typeface="Calibri" pitchFamily="34" charset="-122"/>
                <a:cs typeface="Calibri" pitchFamily="34" charset="-120"/>
              </a:rPr>
              <a:t>Add the first project</a:t>
            </a:r>
            <a:endParaRPr lang="en-US" sz="1150" dirty="0"/>
          </a:p>
        </p:txBody>
      </p:sp>
      <p:sp>
        <p:nvSpPr>
          <p:cNvPr id="37" name="Shape 35"/>
          <p:cNvSpPr/>
          <p:nvPr/>
        </p:nvSpPr>
        <p:spPr>
          <a:xfrm>
            <a:off x="6382512" y="3831336"/>
            <a:ext cx="0" cy="182880"/>
          </a:xfrm>
          <a:prstGeom prst="line">
            <a:avLst/>
          </a:prstGeom>
          <a:noFill/>
          <a:ln w="15875">
            <a:solidFill>
              <a:srgbClr val="E5E9F1"/>
            </a:solidFill>
            <a:prstDash val="dash"/>
          </a:ln>
        </p:spPr>
        <p:txBody>
          <a:bodyPr/>
          <a:lstStyle/>
          <a:p>
            <a:endParaRPr lang="da-DK"/>
          </a:p>
        </p:txBody>
      </p:sp>
      <p:sp>
        <p:nvSpPr>
          <p:cNvPr id="38" name="Shape 36"/>
          <p:cNvSpPr/>
          <p:nvPr/>
        </p:nvSpPr>
        <p:spPr>
          <a:xfrm>
            <a:off x="6080760" y="4014216"/>
            <a:ext cx="5486400" cy="621792"/>
          </a:xfrm>
          <a:prstGeom prst="roundRect">
            <a:avLst>
              <a:gd name="adj" fmla="val 11765"/>
            </a:avLst>
          </a:prstGeom>
          <a:solidFill>
            <a:srgbClr val="FFFFFF"/>
          </a:solidFill>
          <a:ln w="12700">
            <a:solidFill>
              <a:srgbClr val="E5E9F1"/>
            </a:solidFill>
            <a:prstDash val="solid"/>
          </a:ln>
        </p:spPr>
        <p:txBody>
          <a:bodyPr/>
          <a:lstStyle/>
          <a:p>
            <a:endParaRPr lang="da-DK"/>
          </a:p>
        </p:txBody>
      </p:sp>
      <p:sp>
        <p:nvSpPr>
          <p:cNvPr id="39" name="Shape 37"/>
          <p:cNvSpPr/>
          <p:nvPr/>
        </p:nvSpPr>
        <p:spPr>
          <a:xfrm>
            <a:off x="6227064" y="4169664"/>
            <a:ext cx="310896" cy="310896"/>
          </a:xfrm>
          <a:prstGeom prst="ellipse">
            <a:avLst/>
          </a:prstGeom>
          <a:solidFill>
            <a:srgbClr val="0D1324"/>
          </a:solidFill>
          <a:ln/>
        </p:spPr>
        <p:txBody>
          <a:bodyPr/>
          <a:lstStyle/>
          <a:p>
            <a:endParaRPr lang="da-DK"/>
          </a:p>
        </p:txBody>
      </p:sp>
      <p:sp>
        <p:nvSpPr>
          <p:cNvPr id="40" name="Text 38"/>
          <p:cNvSpPr/>
          <p:nvPr/>
        </p:nvSpPr>
        <p:spPr>
          <a:xfrm>
            <a:off x="6227064" y="4169664"/>
            <a:ext cx="310896" cy="310896"/>
          </a:xfrm>
          <a:prstGeom prst="rect">
            <a:avLst/>
          </a:prstGeom>
          <a:noFill/>
          <a:ln/>
        </p:spPr>
        <p:txBody>
          <a:bodyPr wrap="square" lIns="0" tIns="0" rIns="0" bIns="0" rtlCol="0" anchor="ctr"/>
          <a:lstStyle/>
          <a:p>
            <a:pPr marL="0" indent="0" algn="ctr">
              <a:buNone/>
            </a:pPr>
            <a:r>
              <a:rPr lang="en-US" sz="950" b="1" dirty="0">
                <a:solidFill>
                  <a:srgbClr val="A8ED00"/>
                </a:solidFill>
                <a:latin typeface="Calibri" pitchFamily="34" charset="0"/>
                <a:ea typeface="Calibri" pitchFamily="34" charset="-122"/>
                <a:cs typeface="Calibri" pitchFamily="34" charset="-120"/>
              </a:rPr>
              <a:t>04</a:t>
            </a:r>
            <a:endParaRPr lang="en-US" sz="950" dirty="0"/>
          </a:p>
        </p:txBody>
      </p:sp>
      <p:sp>
        <p:nvSpPr>
          <p:cNvPr id="41" name="Text 39"/>
          <p:cNvSpPr/>
          <p:nvPr/>
        </p:nvSpPr>
        <p:spPr>
          <a:xfrm>
            <a:off x="6675120" y="4014216"/>
            <a:ext cx="4754880" cy="621792"/>
          </a:xfrm>
          <a:prstGeom prst="rect">
            <a:avLst/>
          </a:prstGeom>
          <a:noFill/>
          <a:ln/>
        </p:spPr>
        <p:txBody>
          <a:bodyPr wrap="square" lIns="0" tIns="0" rIns="0" bIns="0" rtlCol="0" anchor="ctr"/>
          <a:lstStyle/>
          <a:p>
            <a:pPr marL="0" indent="0">
              <a:lnSpc>
                <a:spcPct val="105000"/>
              </a:lnSpc>
              <a:buNone/>
            </a:pPr>
            <a:r>
              <a:rPr lang="en-US" sz="1150" dirty="0">
                <a:solidFill>
                  <a:srgbClr val="151927"/>
                </a:solidFill>
                <a:latin typeface="Calibri" pitchFamily="34" charset="0"/>
                <a:ea typeface="Calibri" pitchFamily="34" charset="-122"/>
                <a:cs typeface="Calibri" pitchFamily="34" charset="-120"/>
              </a:rPr>
              <a:t>Configure reporting</a:t>
            </a:r>
            <a:endParaRPr lang="en-US" sz="1150" dirty="0"/>
          </a:p>
        </p:txBody>
      </p:sp>
      <p:sp>
        <p:nvSpPr>
          <p:cNvPr id="42" name="Shape 40"/>
          <p:cNvSpPr/>
          <p:nvPr/>
        </p:nvSpPr>
        <p:spPr>
          <a:xfrm>
            <a:off x="6382512" y="4636008"/>
            <a:ext cx="0" cy="182880"/>
          </a:xfrm>
          <a:prstGeom prst="line">
            <a:avLst/>
          </a:prstGeom>
          <a:noFill/>
          <a:ln w="15875">
            <a:solidFill>
              <a:srgbClr val="E5E9F1"/>
            </a:solidFill>
            <a:prstDash val="dash"/>
          </a:ln>
        </p:spPr>
        <p:txBody>
          <a:bodyPr/>
          <a:lstStyle/>
          <a:p>
            <a:endParaRPr lang="da-DK"/>
          </a:p>
        </p:txBody>
      </p:sp>
      <p:sp>
        <p:nvSpPr>
          <p:cNvPr id="43" name="Shape 41"/>
          <p:cNvSpPr/>
          <p:nvPr/>
        </p:nvSpPr>
        <p:spPr>
          <a:xfrm>
            <a:off x="6080760" y="4818888"/>
            <a:ext cx="5486400" cy="621792"/>
          </a:xfrm>
          <a:prstGeom prst="roundRect">
            <a:avLst>
              <a:gd name="adj" fmla="val 11765"/>
            </a:avLst>
          </a:prstGeom>
          <a:solidFill>
            <a:srgbClr val="FFFFFF"/>
          </a:solidFill>
          <a:ln w="12700">
            <a:solidFill>
              <a:srgbClr val="E5E9F1"/>
            </a:solidFill>
            <a:prstDash val="solid"/>
          </a:ln>
        </p:spPr>
        <p:txBody>
          <a:bodyPr/>
          <a:lstStyle/>
          <a:p>
            <a:endParaRPr lang="da-DK"/>
          </a:p>
        </p:txBody>
      </p:sp>
      <p:sp>
        <p:nvSpPr>
          <p:cNvPr id="44" name="Shape 42"/>
          <p:cNvSpPr/>
          <p:nvPr/>
        </p:nvSpPr>
        <p:spPr>
          <a:xfrm>
            <a:off x="6227064" y="4974336"/>
            <a:ext cx="310896" cy="310896"/>
          </a:xfrm>
          <a:prstGeom prst="ellipse">
            <a:avLst/>
          </a:prstGeom>
          <a:solidFill>
            <a:srgbClr val="0D1324"/>
          </a:solidFill>
          <a:ln/>
        </p:spPr>
        <p:txBody>
          <a:bodyPr/>
          <a:lstStyle/>
          <a:p>
            <a:endParaRPr lang="da-DK"/>
          </a:p>
        </p:txBody>
      </p:sp>
      <p:sp>
        <p:nvSpPr>
          <p:cNvPr id="45" name="Text 43"/>
          <p:cNvSpPr/>
          <p:nvPr/>
        </p:nvSpPr>
        <p:spPr>
          <a:xfrm>
            <a:off x="6227064" y="4974336"/>
            <a:ext cx="310896" cy="310896"/>
          </a:xfrm>
          <a:prstGeom prst="rect">
            <a:avLst/>
          </a:prstGeom>
          <a:noFill/>
          <a:ln/>
        </p:spPr>
        <p:txBody>
          <a:bodyPr wrap="square" lIns="0" tIns="0" rIns="0" bIns="0" rtlCol="0" anchor="ctr"/>
          <a:lstStyle/>
          <a:p>
            <a:pPr marL="0" indent="0" algn="ctr">
              <a:buNone/>
            </a:pPr>
            <a:r>
              <a:rPr lang="en-US" sz="950" b="1" dirty="0">
                <a:solidFill>
                  <a:srgbClr val="A8ED00"/>
                </a:solidFill>
                <a:latin typeface="Calibri" pitchFamily="34" charset="0"/>
                <a:ea typeface="Calibri" pitchFamily="34" charset="-122"/>
                <a:cs typeface="Calibri" pitchFamily="34" charset="-120"/>
              </a:rPr>
              <a:t>05</a:t>
            </a:r>
            <a:endParaRPr lang="en-US" sz="950" dirty="0"/>
          </a:p>
        </p:txBody>
      </p:sp>
      <p:sp>
        <p:nvSpPr>
          <p:cNvPr id="46" name="Text 44"/>
          <p:cNvSpPr/>
          <p:nvPr/>
        </p:nvSpPr>
        <p:spPr>
          <a:xfrm>
            <a:off x="6675120" y="4818888"/>
            <a:ext cx="4754880" cy="621792"/>
          </a:xfrm>
          <a:prstGeom prst="rect">
            <a:avLst/>
          </a:prstGeom>
          <a:noFill/>
          <a:ln/>
        </p:spPr>
        <p:txBody>
          <a:bodyPr wrap="square" lIns="0" tIns="0" rIns="0" bIns="0" rtlCol="0" anchor="ctr"/>
          <a:lstStyle/>
          <a:p>
            <a:pPr marL="0" indent="0">
              <a:lnSpc>
                <a:spcPct val="105000"/>
              </a:lnSpc>
              <a:buNone/>
            </a:pPr>
            <a:r>
              <a:rPr lang="en-US" sz="1150" dirty="0">
                <a:solidFill>
                  <a:srgbClr val="151927"/>
                </a:solidFill>
                <a:latin typeface="Calibri" pitchFamily="34" charset="0"/>
                <a:ea typeface="Calibri" pitchFamily="34" charset="-122"/>
                <a:cs typeface="Calibri" pitchFamily="34" charset="-120"/>
              </a:rPr>
              <a:t>Verify the portfolio starting point</a:t>
            </a:r>
            <a:endParaRPr lang="en-US" sz="1150" dirty="0"/>
          </a:p>
        </p:txBody>
      </p:sp>
      <p:sp>
        <p:nvSpPr>
          <p:cNvPr id="47" name="Text 45"/>
          <p:cNvSpPr/>
          <p:nvPr/>
        </p:nvSpPr>
        <p:spPr>
          <a:xfrm>
            <a:off x="640080" y="6537960"/>
            <a:ext cx="5486400" cy="256032"/>
          </a:xfrm>
          <a:prstGeom prst="rect">
            <a:avLst/>
          </a:prstGeom>
          <a:noFill/>
          <a:ln/>
        </p:spPr>
        <p:txBody>
          <a:bodyPr wrap="square" lIns="0" tIns="0" rIns="0" bIns="0" rtlCol="0" anchor="ctr"/>
          <a:lstStyle/>
          <a:p>
            <a:pPr marL="0" indent="0">
              <a:buNone/>
            </a:pPr>
            <a:r>
              <a:rPr lang="en-US" sz="850" dirty="0">
                <a:solidFill>
                  <a:srgbClr val="667085"/>
                </a:solidFill>
                <a:latin typeface="Calibri" pitchFamily="34" charset="0"/>
                <a:ea typeface="Calibri" pitchFamily="34" charset="-122"/>
                <a:cs typeface="Calibri" pitchFamily="34" charset="-120"/>
              </a:rPr>
              <a:t>Get started — Quick guides</a:t>
            </a:r>
            <a:endParaRPr lang="en-US" sz="850" dirty="0"/>
          </a:p>
        </p:txBody>
      </p:sp>
      <p:sp>
        <p:nvSpPr>
          <p:cNvPr id="48" name="Text 46"/>
          <p:cNvSpPr/>
          <p:nvPr/>
        </p:nvSpPr>
        <p:spPr>
          <a:xfrm>
            <a:off x="10607040" y="6537960"/>
            <a:ext cx="914400" cy="256032"/>
          </a:xfrm>
          <a:prstGeom prst="rect">
            <a:avLst/>
          </a:prstGeom>
          <a:noFill/>
          <a:ln/>
        </p:spPr>
        <p:txBody>
          <a:bodyPr wrap="square" lIns="0" tIns="0" rIns="0" bIns="0" rtlCol="0" anchor="ctr"/>
          <a:lstStyle/>
          <a:p>
            <a:pPr marL="0" indent="0" algn="r">
              <a:buNone/>
            </a:pPr>
            <a:r>
              <a:rPr lang="en-US" sz="850" b="1" dirty="0">
                <a:solidFill>
                  <a:srgbClr val="667085"/>
                </a:solidFill>
                <a:latin typeface="Calibri" pitchFamily="34" charset="0"/>
                <a:ea typeface="Calibri" pitchFamily="34" charset="-122"/>
                <a:cs typeface="Calibri" pitchFamily="34" charset="-120"/>
              </a:rPr>
              <a:t>1PM</a:t>
            </a:r>
            <a:endParaRPr lang="en-US" sz="850" dirty="0"/>
          </a:p>
        </p:txBody>
      </p:sp>
      <p:sp>
        <p:nvSpPr>
          <p:cNvPr id="49" name="Text 47"/>
          <p:cNvSpPr/>
          <p:nvPr/>
        </p:nvSpPr>
        <p:spPr>
          <a:xfrm>
            <a:off x="11475720" y="6537960"/>
            <a:ext cx="548640" cy="256032"/>
          </a:xfrm>
          <a:prstGeom prst="rect">
            <a:avLst/>
          </a:prstGeom>
          <a:noFill/>
          <a:ln/>
        </p:spPr>
        <p:txBody>
          <a:bodyPr wrap="square" lIns="0" tIns="0" rIns="0" bIns="0" rtlCol="0" anchor="ctr"/>
          <a:lstStyle/>
          <a:p>
            <a:pPr marL="0" indent="0" algn="r">
              <a:buNone/>
            </a:pPr>
            <a:r>
              <a:rPr lang="en-US" sz="850" dirty="0">
                <a:solidFill>
                  <a:srgbClr val="667085"/>
                </a:solidFill>
                <a:latin typeface="Calibri" pitchFamily="34" charset="0"/>
                <a:ea typeface="Calibri" pitchFamily="34" charset="-122"/>
                <a:cs typeface="Calibri" pitchFamily="34" charset="-120"/>
              </a:rPr>
              <a:t>23</a:t>
            </a:r>
            <a:endParaRPr lang="en-US" sz="850" dirty="0"/>
          </a:p>
        </p:txBody>
      </p:sp>
      <p:sp>
        <p:nvSpPr>
          <p:cNvPr id="50" name="Rounded Rectangle 49"/>
          <p:cNvSpPr/>
          <p:nvPr/>
        </p:nvSpPr>
        <p:spPr>
          <a:xfrm>
            <a:off x="11603736" y="370332"/>
            <a:ext cx="201168" cy="100584"/>
          </a:xfrm>
          <a:prstGeom prst="roundRect">
            <a:avLst/>
          </a:prstGeom>
          <a:solidFill>
            <a:srgbClr val="E5E9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 0"/>
          <p:cNvSpPr/>
          <p:nvPr/>
        </p:nvSpPr>
        <p:spPr>
          <a:xfrm>
            <a:off x="640080" y="292608"/>
            <a:ext cx="8229600" cy="256032"/>
          </a:xfrm>
          <a:prstGeom prst="rect">
            <a:avLst/>
          </a:prstGeom>
          <a:noFill/>
          <a:ln/>
        </p:spPr>
        <p:txBody>
          <a:bodyPr wrap="square" lIns="0" tIns="0" rIns="0" bIns="0" rtlCol="0" anchor="ctr"/>
          <a:lstStyle/>
          <a:p>
            <a:pPr marL="0" indent="0">
              <a:buNone/>
            </a:pPr>
            <a:r>
              <a:rPr lang="en-US" sz="900" kern="0" spc="40" dirty="0">
                <a:solidFill>
                  <a:srgbClr val="AAB2C2"/>
                </a:solidFill>
                <a:latin typeface="Calibri" pitchFamily="34" charset="0"/>
                <a:ea typeface="Calibri" pitchFamily="34" charset="-122"/>
                <a:cs typeface="Calibri" pitchFamily="34" charset="-120"/>
              </a:rPr>
              <a:t>1 · Introduction</a:t>
            </a:r>
            <a:r>
              <a:rPr lang="en-US" sz="900" dirty="0">
                <a:solidFill>
                  <a:srgbClr val="000000"/>
                </a:solidFill>
              </a:rPr>
              <a:t>    </a:t>
            </a:r>
            <a:r>
              <a:rPr lang="en-US" sz="900" kern="0" spc="40" dirty="0">
                <a:solidFill>
                  <a:srgbClr val="AAB2C2"/>
                </a:solidFill>
                <a:latin typeface="Calibri" pitchFamily="34" charset="0"/>
                <a:ea typeface="Calibri" pitchFamily="34" charset="-122"/>
                <a:cs typeface="Calibri" pitchFamily="34" charset="-120"/>
              </a:rPr>
              <a:t>2 · Why 1PM</a:t>
            </a:r>
            <a:r>
              <a:rPr lang="en-US" sz="900" dirty="0">
                <a:solidFill>
                  <a:srgbClr val="000000"/>
                </a:solidFill>
              </a:rPr>
              <a:t>    </a:t>
            </a:r>
            <a:r>
              <a:rPr lang="en-US" sz="900" kern="0" spc="40" dirty="0">
                <a:solidFill>
                  <a:srgbClr val="AAB2C2"/>
                </a:solidFill>
                <a:latin typeface="Calibri" pitchFamily="34" charset="0"/>
                <a:ea typeface="Calibri" pitchFamily="34" charset="-122"/>
                <a:cs typeface="Calibri" pitchFamily="34" charset="-120"/>
              </a:rPr>
              <a:t>3 · Product tour</a:t>
            </a:r>
            <a:r>
              <a:rPr lang="en-US" sz="900" dirty="0">
                <a:solidFill>
                  <a:srgbClr val="000000"/>
                </a:solidFill>
              </a:rPr>
              <a:t>    </a:t>
            </a:r>
            <a:r>
              <a:rPr lang="en-US" sz="900" b="1" kern="0" spc="40" dirty="0">
                <a:solidFill>
                  <a:srgbClr val="6B8F00"/>
                </a:solidFill>
                <a:latin typeface="Calibri" pitchFamily="34" charset="0"/>
                <a:ea typeface="Calibri" pitchFamily="34" charset="-122"/>
                <a:cs typeface="Calibri" pitchFamily="34" charset="-120"/>
              </a:rPr>
              <a:t>4 · Get started</a:t>
            </a:r>
            <a:endParaRPr lang="en-US" sz="900" dirty="0"/>
          </a:p>
        </p:txBody>
      </p:sp>
      <p:sp>
        <p:nvSpPr>
          <p:cNvPr id="3" name="Shape 1"/>
          <p:cNvSpPr/>
          <p:nvPr/>
        </p:nvSpPr>
        <p:spPr>
          <a:xfrm>
            <a:off x="640080" y="603504"/>
            <a:ext cx="10927080" cy="0"/>
          </a:xfrm>
          <a:prstGeom prst="line">
            <a:avLst/>
          </a:prstGeom>
          <a:noFill/>
          <a:ln w="9525">
            <a:solidFill>
              <a:srgbClr val="E5E9F1"/>
            </a:solidFill>
            <a:prstDash val="solid"/>
          </a:ln>
        </p:spPr>
        <p:txBody>
          <a:bodyPr/>
          <a:lstStyle/>
          <a:p>
            <a:endParaRPr lang="da-DK"/>
          </a:p>
        </p:txBody>
      </p:sp>
      <p:sp>
        <p:nvSpPr>
          <p:cNvPr id="4" name="Shape 2"/>
          <p:cNvSpPr/>
          <p:nvPr/>
        </p:nvSpPr>
        <p:spPr>
          <a:xfrm>
            <a:off x="9555480" y="370332"/>
            <a:ext cx="201168" cy="100584"/>
          </a:xfrm>
          <a:prstGeom prst="roundRect">
            <a:avLst>
              <a:gd name="adj" fmla="val 27273"/>
            </a:avLst>
          </a:prstGeom>
          <a:solidFill>
            <a:srgbClr val="6B8F00"/>
          </a:solidFill>
          <a:ln>
            <a:noFill/>
          </a:ln>
        </p:spPr>
        <p:txBody>
          <a:bodyPr/>
          <a:lstStyle/>
          <a:p>
            <a:endParaRPr lang="da-DK"/>
          </a:p>
        </p:txBody>
      </p:sp>
      <p:sp>
        <p:nvSpPr>
          <p:cNvPr id="5" name="Shape 3"/>
          <p:cNvSpPr/>
          <p:nvPr/>
        </p:nvSpPr>
        <p:spPr>
          <a:xfrm>
            <a:off x="9811512" y="370332"/>
            <a:ext cx="201168" cy="100584"/>
          </a:xfrm>
          <a:prstGeom prst="roundRect">
            <a:avLst>
              <a:gd name="adj" fmla="val 27273"/>
            </a:avLst>
          </a:prstGeom>
          <a:solidFill>
            <a:srgbClr val="6B8F00"/>
          </a:solidFill>
          <a:ln>
            <a:noFill/>
          </a:ln>
        </p:spPr>
        <p:txBody>
          <a:bodyPr/>
          <a:lstStyle/>
          <a:p>
            <a:endParaRPr lang="da-DK"/>
          </a:p>
        </p:txBody>
      </p:sp>
      <p:sp>
        <p:nvSpPr>
          <p:cNvPr id="6" name="Shape 4"/>
          <p:cNvSpPr/>
          <p:nvPr/>
        </p:nvSpPr>
        <p:spPr>
          <a:xfrm>
            <a:off x="10067544" y="370332"/>
            <a:ext cx="201168" cy="100584"/>
          </a:xfrm>
          <a:prstGeom prst="roundRect">
            <a:avLst>
              <a:gd name="adj" fmla="val 27273"/>
            </a:avLst>
          </a:prstGeom>
          <a:solidFill>
            <a:srgbClr val="6B8F00"/>
          </a:solidFill>
          <a:ln>
            <a:noFill/>
          </a:ln>
        </p:spPr>
        <p:txBody>
          <a:bodyPr/>
          <a:lstStyle/>
          <a:p>
            <a:endParaRPr lang="da-DK"/>
          </a:p>
        </p:txBody>
      </p:sp>
      <p:sp>
        <p:nvSpPr>
          <p:cNvPr id="7" name="Shape 5"/>
          <p:cNvSpPr/>
          <p:nvPr/>
        </p:nvSpPr>
        <p:spPr>
          <a:xfrm>
            <a:off x="10323576" y="370332"/>
            <a:ext cx="201168" cy="100584"/>
          </a:xfrm>
          <a:prstGeom prst="roundRect">
            <a:avLst>
              <a:gd name="adj" fmla="val 27273"/>
            </a:avLst>
          </a:prstGeom>
          <a:solidFill>
            <a:srgbClr val="6B8F00"/>
          </a:solidFill>
          <a:ln>
            <a:noFill/>
          </a:ln>
        </p:spPr>
        <p:txBody>
          <a:bodyPr/>
          <a:lstStyle/>
          <a:p>
            <a:endParaRPr lang="da-DK"/>
          </a:p>
        </p:txBody>
      </p:sp>
      <p:sp>
        <p:nvSpPr>
          <p:cNvPr id="8" name="Shape 6"/>
          <p:cNvSpPr/>
          <p:nvPr/>
        </p:nvSpPr>
        <p:spPr>
          <a:xfrm>
            <a:off x="10579608" y="370332"/>
            <a:ext cx="201168" cy="100584"/>
          </a:xfrm>
          <a:prstGeom prst="roundRect">
            <a:avLst>
              <a:gd name="adj" fmla="val 27273"/>
            </a:avLst>
          </a:prstGeom>
          <a:solidFill>
            <a:srgbClr val="6B8F00"/>
          </a:solidFill>
          <a:ln>
            <a:noFill/>
          </a:ln>
        </p:spPr>
        <p:txBody>
          <a:bodyPr/>
          <a:lstStyle/>
          <a:p>
            <a:endParaRPr lang="da-DK"/>
          </a:p>
        </p:txBody>
      </p:sp>
      <p:sp>
        <p:nvSpPr>
          <p:cNvPr id="9" name="Shape 7"/>
          <p:cNvSpPr/>
          <p:nvPr/>
        </p:nvSpPr>
        <p:spPr>
          <a:xfrm>
            <a:off x="10835640" y="370332"/>
            <a:ext cx="201168" cy="100584"/>
          </a:xfrm>
          <a:prstGeom prst="roundRect">
            <a:avLst>
              <a:gd name="adj" fmla="val 27273"/>
            </a:avLst>
          </a:prstGeom>
          <a:solidFill>
            <a:srgbClr val="6B8F00"/>
          </a:solidFill>
          <a:ln>
            <a:noFill/>
          </a:ln>
        </p:spPr>
        <p:txBody>
          <a:bodyPr/>
          <a:lstStyle/>
          <a:p>
            <a:endParaRPr lang="da-DK"/>
          </a:p>
        </p:txBody>
      </p:sp>
      <p:sp>
        <p:nvSpPr>
          <p:cNvPr id="10" name="Shape 8"/>
          <p:cNvSpPr/>
          <p:nvPr/>
        </p:nvSpPr>
        <p:spPr>
          <a:xfrm>
            <a:off x="11091672" y="370332"/>
            <a:ext cx="201168" cy="100584"/>
          </a:xfrm>
          <a:prstGeom prst="roundRect">
            <a:avLst>
              <a:gd name="adj" fmla="val 27273"/>
            </a:avLst>
          </a:prstGeom>
          <a:solidFill>
            <a:srgbClr val="6B8F00"/>
          </a:solidFill>
          <a:ln>
            <a:noFill/>
          </a:ln>
        </p:spPr>
        <p:txBody>
          <a:bodyPr/>
          <a:lstStyle/>
          <a:p>
            <a:endParaRPr lang="da-DK"/>
          </a:p>
        </p:txBody>
      </p:sp>
      <p:sp>
        <p:nvSpPr>
          <p:cNvPr id="11" name="Shape 9"/>
          <p:cNvSpPr/>
          <p:nvPr/>
        </p:nvSpPr>
        <p:spPr>
          <a:xfrm>
            <a:off x="11347704" y="370332"/>
            <a:ext cx="201168" cy="100584"/>
          </a:xfrm>
          <a:prstGeom prst="roundRect">
            <a:avLst>
              <a:gd name="adj" fmla="val 27273"/>
            </a:avLst>
          </a:prstGeom>
          <a:solidFill>
            <a:srgbClr val="6B8F00"/>
          </a:solidFill>
          <a:ln>
            <a:noFill/>
          </a:ln>
        </p:spPr>
        <p:txBody>
          <a:bodyPr/>
          <a:lstStyle/>
          <a:p>
            <a:endParaRPr lang="da-DK"/>
          </a:p>
        </p:txBody>
      </p:sp>
      <p:sp>
        <p:nvSpPr>
          <p:cNvPr id="12" name="Shape 10"/>
          <p:cNvSpPr/>
          <p:nvPr/>
        </p:nvSpPr>
        <p:spPr>
          <a:xfrm>
            <a:off x="640080" y="777240"/>
            <a:ext cx="1554480" cy="274320"/>
          </a:xfrm>
          <a:prstGeom prst="roundRect">
            <a:avLst>
              <a:gd name="adj" fmla="val 50000"/>
            </a:avLst>
          </a:prstGeom>
          <a:solidFill>
            <a:srgbClr val="D331B7"/>
          </a:solidFill>
          <a:ln/>
        </p:spPr>
        <p:txBody>
          <a:bodyPr/>
          <a:lstStyle/>
          <a:p>
            <a:endParaRPr lang="da-DK"/>
          </a:p>
        </p:txBody>
      </p:sp>
      <p:sp>
        <p:nvSpPr>
          <p:cNvPr id="13" name="Text 11"/>
          <p:cNvSpPr/>
          <p:nvPr/>
        </p:nvSpPr>
        <p:spPr>
          <a:xfrm>
            <a:off x="640080" y="777240"/>
            <a:ext cx="1554480" cy="274320"/>
          </a:xfrm>
          <a:prstGeom prst="rect">
            <a:avLst/>
          </a:prstGeom>
          <a:noFill/>
          <a:ln/>
        </p:spPr>
        <p:txBody>
          <a:bodyPr wrap="square" lIns="0" tIns="0" rIns="0" bIns="0" rtlCol="0" anchor="ctr"/>
          <a:lstStyle/>
          <a:p>
            <a:pPr marL="0" indent="0" algn="ctr">
              <a:buNone/>
            </a:pPr>
            <a:r>
              <a:rPr lang="en-US" sz="900" b="1" kern="0" spc="50" dirty="0">
                <a:solidFill>
                  <a:srgbClr val="0D1324"/>
                </a:solidFill>
                <a:latin typeface="Calibri" pitchFamily="34" charset="0"/>
                <a:ea typeface="Calibri" pitchFamily="34" charset="-122"/>
                <a:cs typeface="Calibri" pitchFamily="34" charset="-120"/>
              </a:rPr>
              <a:t>Go live</a:t>
            </a:r>
            <a:endParaRPr lang="en-US" sz="900" dirty="0"/>
          </a:p>
        </p:txBody>
      </p:sp>
      <p:sp>
        <p:nvSpPr>
          <p:cNvPr id="14" name="Shape 12"/>
          <p:cNvSpPr/>
          <p:nvPr/>
        </p:nvSpPr>
        <p:spPr>
          <a:xfrm>
            <a:off x="640080" y="1234440"/>
            <a:ext cx="731520" cy="731520"/>
          </a:xfrm>
          <a:prstGeom prst="ellipse">
            <a:avLst/>
          </a:prstGeom>
          <a:solidFill>
            <a:srgbClr val="0D1324"/>
          </a:solidFill>
          <a:ln/>
        </p:spPr>
        <p:txBody>
          <a:bodyPr/>
          <a:lstStyle/>
          <a:p>
            <a:endParaRPr lang="da-DK"/>
          </a:p>
        </p:txBody>
      </p:sp>
      <p:sp>
        <p:nvSpPr>
          <p:cNvPr id="15" name="Text 13"/>
          <p:cNvSpPr/>
          <p:nvPr/>
        </p:nvSpPr>
        <p:spPr>
          <a:xfrm>
            <a:off x="640080" y="1234440"/>
            <a:ext cx="731520" cy="731520"/>
          </a:xfrm>
          <a:prstGeom prst="rect">
            <a:avLst/>
          </a:prstGeom>
          <a:noFill/>
          <a:ln/>
        </p:spPr>
        <p:txBody>
          <a:bodyPr wrap="square" lIns="0" tIns="0" rIns="0" bIns="0" rtlCol="0" anchor="ctr"/>
          <a:lstStyle/>
          <a:p>
            <a:pPr marL="0" indent="0" algn="ctr">
              <a:buNone/>
            </a:pPr>
            <a:r>
              <a:rPr lang="en-US" sz="2000" b="1" dirty="0">
                <a:solidFill>
                  <a:srgbClr val="A8ED00"/>
                </a:solidFill>
                <a:latin typeface="Cambria" pitchFamily="34" charset="0"/>
                <a:ea typeface="Cambria" pitchFamily="34" charset="-122"/>
                <a:cs typeface="Cambria" pitchFamily="34" charset="-120"/>
              </a:rPr>
              <a:t>07</a:t>
            </a:r>
            <a:endParaRPr lang="en-US" sz="2000" dirty="0"/>
          </a:p>
        </p:txBody>
      </p:sp>
      <p:sp>
        <p:nvSpPr>
          <p:cNvPr id="16" name="Text 14"/>
          <p:cNvSpPr/>
          <p:nvPr/>
        </p:nvSpPr>
        <p:spPr>
          <a:xfrm>
            <a:off x="1536192" y="1280160"/>
            <a:ext cx="4041648" cy="274320"/>
          </a:xfrm>
          <a:prstGeom prst="rect">
            <a:avLst/>
          </a:prstGeom>
          <a:noFill/>
          <a:ln/>
        </p:spPr>
        <p:txBody>
          <a:bodyPr wrap="square" lIns="0" tIns="0" rIns="0" bIns="0" rtlCol="0" anchor="ctr"/>
          <a:lstStyle/>
          <a:p>
            <a:pPr marL="0" indent="0">
              <a:buNone/>
            </a:pPr>
            <a:r>
              <a:rPr lang="en-US" sz="950" b="1" kern="0" spc="80" dirty="0">
                <a:solidFill>
                  <a:srgbClr val="667085"/>
                </a:solidFill>
                <a:latin typeface="Calibri" pitchFamily="34" charset="0"/>
                <a:ea typeface="Calibri" pitchFamily="34" charset="-122"/>
                <a:cs typeface="Calibri" pitchFamily="34" charset="-120"/>
              </a:rPr>
              <a:t>Project Manager</a:t>
            </a:r>
            <a:endParaRPr lang="en-US" sz="950" dirty="0"/>
          </a:p>
        </p:txBody>
      </p:sp>
      <p:sp>
        <p:nvSpPr>
          <p:cNvPr id="17" name="Text 15"/>
          <p:cNvSpPr/>
          <p:nvPr/>
        </p:nvSpPr>
        <p:spPr>
          <a:xfrm>
            <a:off x="1536192" y="1536192"/>
            <a:ext cx="4041648" cy="685800"/>
          </a:xfrm>
          <a:prstGeom prst="rect">
            <a:avLst/>
          </a:prstGeom>
          <a:noFill/>
          <a:ln/>
        </p:spPr>
        <p:txBody>
          <a:bodyPr wrap="square" lIns="0" tIns="0" rIns="0" bIns="0" rtlCol="0" anchor="ctr"/>
          <a:lstStyle/>
          <a:p>
            <a:pPr marL="0" indent="0">
              <a:lnSpc>
                <a:spcPct val="105000"/>
              </a:lnSpc>
              <a:buNone/>
            </a:pPr>
            <a:r>
              <a:rPr lang="en-US" sz="1600" b="1" dirty="0">
                <a:solidFill>
                  <a:srgbClr val="151927"/>
                </a:solidFill>
                <a:latin typeface="Cambria" pitchFamily="34" charset="0"/>
                <a:ea typeface="Cambria" pitchFamily="34" charset="-122"/>
                <a:cs typeface="Cambria" pitchFamily="34" charset="-120"/>
              </a:rPr>
              <a:t>Create project participants</a:t>
            </a:r>
            <a:endParaRPr lang="en-US" sz="1600" dirty="0"/>
          </a:p>
        </p:txBody>
      </p:sp>
      <p:sp>
        <p:nvSpPr>
          <p:cNvPr id="18" name="Text 16"/>
          <p:cNvSpPr/>
          <p:nvPr/>
        </p:nvSpPr>
        <p:spPr>
          <a:xfrm>
            <a:off x="640080" y="2240280"/>
            <a:ext cx="4937760" cy="960120"/>
          </a:xfrm>
          <a:prstGeom prst="rect">
            <a:avLst/>
          </a:prstGeom>
          <a:noFill/>
          <a:ln/>
        </p:spPr>
        <p:txBody>
          <a:bodyPr wrap="square" lIns="0" tIns="0" rIns="0" bIns="0" rtlCol="0" anchor="ctr"/>
          <a:lstStyle/>
          <a:p>
            <a:pPr marL="0" indent="0">
              <a:lnSpc>
                <a:spcPct val="128000"/>
              </a:lnSpc>
              <a:buNone/>
            </a:pPr>
            <a:r>
              <a:rPr lang="en-US" sz="1050" dirty="0">
                <a:solidFill>
                  <a:srgbClr val="667085"/>
                </a:solidFill>
                <a:latin typeface="Calibri" pitchFamily="34" charset="0"/>
                <a:ea typeface="Calibri" pitchFamily="34" charset="-122"/>
                <a:cs typeface="Calibri" pitchFamily="34" charset="-120"/>
              </a:rPr>
              <a:t>Add existing organization users to the project team so they can work with assigned actions in Team Workspace.</a:t>
            </a:r>
            <a:endParaRPr lang="en-US" sz="1050" dirty="0"/>
          </a:p>
        </p:txBody>
      </p:sp>
      <p:sp>
        <p:nvSpPr>
          <p:cNvPr id="19" name="Shape 17"/>
          <p:cNvSpPr/>
          <p:nvPr/>
        </p:nvSpPr>
        <p:spPr>
          <a:xfrm>
            <a:off x="640080" y="3337560"/>
            <a:ext cx="4937760" cy="1965960"/>
          </a:xfrm>
          <a:prstGeom prst="roundRect">
            <a:avLst>
              <a:gd name="adj" fmla="val 4186"/>
            </a:avLst>
          </a:prstGeom>
          <a:solidFill>
            <a:srgbClr val="FFFFFF"/>
          </a:solidFill>
          <a:ln w="12700">
            <a:solidFill>
              <a:srgbClr val="E5E9F1"/>
            </a:solidFill>
            <a:prstDash val="solid"/>
          </a:ln>
          <a:effectLst>
            <a:outerShdw blurRad="177800" dist="50800" dir="5400000" algn="bl" rotWithShape="0">
              <a:srgbClr val="17213D">
                <a:alpha val="12000"/>
              </a:srgbClr>
            </a:outerShdw>
          </a:effectLst>
        </p:spPr>
        <p:txBody>
          <a:bodyPr/>
          <a:lstStyle/>
          <a:p>
            <a:endParaRPr lang="da-DK"/>
          </a:p>
        </p:txBody>
      </p:sp>
      <p:sp>
        <p:nvSpPr>
          <p:cNvPr id="20" name="Text 18"/>
          <p:cNvSpPr/>
          <p:nvPr/>
        </p:nvSpPr>
        <p:spPr>
          <a:xfrm>
            <a:off x="868680" y="3520440"/>
            <a:ext cx="4480560" cy="256032"/>
          </a:xfrm>
          <a:prstGeom prst="rect">
            <a:avLst/>
          </a:prstGeom>
          <a:noFill/>
          <a:ln/>
        </p:spPr>
        <p:txBody>
          <a:bodyPr wrap="square" lIns="0" tIns="0" rIns="0" bIns="0" rtlCol="0" anchor="ctr"/>
          <a:lstStyle/>
          <a:p>
            <a:pPr marL="0" indent="0">
              <a:buNone/>
            </a:pPr>
            <a:r>
              <a:rPr lang="en-US" sz="900" b="1" kern="0" spc="80" dirty="0">
                <a:solidFill>
                  <a:srgbClr val="6B8F00"/>
                </a:solidFill>
                <a:latin typeface="Calibri" pitchFamily="34" charset="0"/>
                <a:ea typeface="Calibri" pitchFamily="34" charset="-122"/>
                <a:cs typeface="Calibri" pitchFamily="34" charset="-120"/>
              </a:rPr>
              <a:t>THE OUTCOME</a:t>
            </a:r>
            <a:endParaRPr lang="en-US" sz="900" dirty="0"/>
          </a:p>
        </p:txBody>
      </p:sp>
      <p:sp>
        <p:nvSpPr>
          <p:cNvPr id="21" name="Text 19"/>
          <p:cNvSpPr/>
          <p:nvPr/>
        </p:nvSpPr>
        <p:spPr>
          <a:xfrm>
            <a:off x="868680" y="3803904"/>
            <a:ext cx="4480560" cy="1417320"/>
          </a:xfrm>
          <a:prstGeom prst="rect">
            <a:avLst/>
          </a:prstGeom>
          <a:noFill/>
          <a:ln/>
        </p:spPr>
        <p:txBody>
          <a:bodyPr wrap="square" lIns="0" tIns="0" rIns="0" bIns="0" rtlCol="0" anchor="ctr"/>
          <a:lstStyle/>
          <a:p>
            <a:pPr marL="0" indent="0">
              <a:lnSpc>
                <a:spcPct val="130000"/>
              </a:lnSpc>
              <a:buNone/>
            </a:pPr>
            <a:r>
              <a:rPr lang="en-US" sz="1100" i="1" dirty="0">
                <a:solidFill>
                  <a:srgbClr val="151927"/>
                </a:solidFill>
                <a:latin typeface="Calibri" pitchFamily="34" charset="0"/>
                <a:ea typeface="Calibri" pitchFamily="34" charset="-122"/>
                <a:cs typeface="Calibri" pitchFamily="34" charset="-120"/>
              </a:rPr>
              <a:t>Project participants can access Team Workspace and collaborate on project actions without receiving full Project Management access.</a:t>
            </a:r>
            <a:endParaRPr lang="en-US" sz="1100" dirty="0"/>
          </a:p>
        </p:txBody>
      </p:sp>
      <p:sp>
        <p:nvSpPr>
          <p:cNvPr id="22" name="Text 20"/>
          <p:cNvSpPr/>
          <p:nvPr/>
        </p:nvSpPr>
        <p:spPr>
          <a:xfrm>
            <a:off x="6080760" y="1234440"/>
            <a:ext cx="5486400" cy="274320"/>
          </a:xfrm>
          <a:prstGeom prst="rect">
            <a:avLst/>
          </a:prstGeom>
          <a:noFill/>
          <a:ln/>
        </p:spPr>
        <p:txBody>
          <a:bodyPr wrap="square" lIns="0" tIns="0" rIns="0" bIns="0" rtlCol="0" anchor="ctr"/>
          <a:lstStyle/>
          <a:p>
            <a:pPr marL="0" indent="0">
              <a:buNone/>
            </a:pPr>
            <a:r>
              <a:rPr lang="en-US" sz="1000" b="1" kern="0" spc="100" dirty="0">
                <a:solidFill>
                  <a:srgbClr val="667085"/>
                </a:solidFill>
                <a:latin typeface="Calibri" pitchFamily="34" charset="0"/>
                <a:ea typeface="Calibri" pitchFamily="34" charset="-122"/>
                <a:cs typeface="Calibri" pitchFamily="34" charset="-120"/>
              </a:rPr>
              <a:t>THE STEPS</a:t>
            </a:r>
            <a:endParaRPr lang="en-US" sz="1000" dirty="0"/>
          </a:p>
        </p:txBody>
      </p:sp>
      <p:sp>
        <p:nvSpPr>
          <p:cNvPr id="23" name="Shape 21"/>
          <p:cNvSpPr/>
          <p:nvPr/>
        </p:nvSpPr>
        <p:spPr>
          <a:xfrm>
            <a:off x="6080760" y="1600200"/>
            <a:ext cx="5486400" cy="621792"/>
          </a:xfrm>
          <a:prstGeom prst="roundRect">
            <a:avLst>
              <a:gd name="adj" fmla="val 11765"/>
            </a:avLst>
          </a:prstGeom>
          <a:solidFill>
            <a:srgbClr val="FFFFFF"/>
          </a:solidFill>
          <a:ln w="12700">
            <a:solidFill>
              <a:srgbClr val="E5E9F1"/>
            </a:solidFill>
            <a:prstDash val="solid"/>
          </a:ln>
        </p:spPr>
        <p:txBody>
          <a:bodyPr/>
          <a:lstStyle/>
          <a:p>
            <a:endParaRPr lang="da-DK"/>
          </a:p>
        </p:txBody>
      </p:sp>
      <p:sp>
        <p:nvSpPr>
          <p:cNvPr id="24" name="Shape 22"/>
          <p:cNvSpPr/>
          <p:nvPr/>
        </p:nvSpPr>
        <p:spPr>
          <a:xfrm>
            <a:off x="6227064" y="1755648"/>
            <a:ext cx="310896" cy="310896"/>
          </a:xfrm>
          <a:prstGeom prst="ellipse">
            <a:avLst/>
          </a:prstGeom>
          <a:solidFill>
            <a:srgbClr val="0D1324"/>
          </a:solidFill>
          <a:ln/>
        </p:spPr>
        <p:txBody>
          <a:bodyPr/>
          <a:lstStyle/>
          <a:p>
            <a:endParaRPr lang="da-DK"/>
          </a:p>
        </p:txBody>
      </p:sp>
      <p:sp>
        <p:nvSpPr>
          <p:cNvPr id="25" name="Text 23"/>
          <p:cNvSpPr/>
          <p:nvPr/>
        </p:nvSpPr>
        <p:spPr>
          <a:xfrm>
            <a:off x="6227064" y="1755648"/>
            <a:ext cx="310896" cy="310896"/>
          </a:xfrm>
          <a:prstGeom prst="rect">
            <a:avLst/>
          </a:prstGeom>
          <a:noFill/>
          <a:ln/>
        </p:spPr>
        <p:txBody>
          <a:bodyPr wrap="square" lIns="0" tIns="0" rIns="0" bIns="0" rtlCol="0" anchor="ctr"/>
          <a:lstStyle/>
          <a:p>
            <a:pPr marL="0" indent="0" algn="ctr">
              <a:buNone/>
            </a:pPr>
            <a:r>
              <a:rPr lang="en-US" sz="950" b="1" dirty="0">
                <a:solidFill>
                  <a:srgbClr val="A8ED00"/>
                </a:solidFill>
                <a:latin typeface="Calibri" pitchFamily="34" charset="0"/>
                <a:ea typeface="Calibri" pitchFamily="34" charset="-122"/>
                <a:cs typeface="Calibri" pitchFamily="34" charset="-120"/>
              </a:rPr>
              <a:t>01</a:t>
            </a:r>
            <a:endParaRPr lang="en-US" sz="950" dirty="0"/>
          </a:p>
        </p:txBody>
      </p:sp>
      <p:sp>
        <p:nvSpPr>
          <p:cNvPr id="26" name="Text 24"/>
          <p:cNvSpPr/>
          <p:nvPr/>
        </p:nvSpPr>
        <p:spPr>
          <a:xfrm>
            <a:off x="6675120" y="1600200"/>
            <a:ext cx="4754880" cy="621792"/>
          </a:xfrm>
          <a:prstGeom prst="rect">
            <a:avLst/>
          </a:prstGeom>
          <a:noFill/>
          <a:ln/>
        </p:spPr>
        <p:txBody>
          <a:bodyPr wrap="square" lIns="0" tIns="0" rIns="0" bIns="0" rtlCol="0" anchor="ctr"/>
          <a:lstStyle/>
          <a:p>
            <a:pPr marL="0" indent="0">
              <a:lnSpc>
                <a:spcPct val="105000"/>
              </a:lnSpc>
              <a:buNone/>
            </a:pPr>
            <a:r>
              <a:rPr lang="en-US" sz="1150" dirty="0">
                <a:solidFill>
                  <a:srgbClr val="151927"/>
                </a:solidFill>
                <a:latin typeface="Calibri" pitchFamily="34" charset="0"/>
                <a:ea typeface="Calibri" pitchFamily="34" charset="-122"/>
                <a:cs typeface="Calibri" pitchFamily="34" charset="-120"/>
              </a:rPr>
              <a:t>Confirm participant users exist</a:t>
            </a:r>
            <a:endParaRPr lang="en-US" sz="1150" dirty="0"/>
          </a:p>
        </p:txBody>
      </p:sp>
      <p:sp>
        <p:nvSpPr>
          <p:cNvPr id="27" name="Shape 25"/>
          <p:cNvSpPr/>
          <p:nvPr/>
        </p:nvSpPr>
        <p:spPr>
          <a:xfrm>
            <a:off x="6382512" y="2221992"/>
            <a:ext cx="0" cy="182880"/>
          </a:xfrm>
          <a:prstGeom prst="line">
            <a:avLst/>
          </a:prstGeom>
          <a:noFill/>
          <a:ln w="15875">
            <a:solidFill>
              <a:srgbClr val="E5E9F1"/>
            </a:solidFill>
            <a:prstDash val="dash"/>
          </a:ln>
        </p:spPr>
        <p:txBody>
          <a:bodyPr/>
          <a:lstStyle/>
          <a:p>
            <a:endParaRPr lang="da-DK"/>
          </a:p>
        </p:txBody>
      </p:sp>
      <p:sp>
        <p:nvSpPr>
          <p:cNvPr id="28" name="Shape 26"/>
          <p:cNvSpPr/>
          <p:nvPr/>
        </p:nvSpPr>
        <p:spPr>
          <a:xfrm>
            <a:off x="6080760" y="2404872"/>
            <a:ext cx="5486400" cy="621792"/>
          </a:xfrm>
          <a:prstGeom prst="roundRect">
            <a:avLst>
              <a:gd name="adj" fmla="val 11765"/>
            </a:avLst>
          </a:prstGeom>
          <a:solidFill>
            <a:srgbClr val="FFFFFF"/>
          </a:solidFill>
          <a:ln w="12700">
            <a:solidFill>
              <a:srgbClr val="E5E9F1"/>
            </a:solidFill>
            <a:prstDash val="solid"/>
          </a:ln>
        </p:spPr>
        <p:txBody>
          <a:bodyPr/>
          <a:lstStyle/>
          <a:p>
            <a:endParaRPr lang="da-DK"/>
          </a:p>
        </p:txBody>
      </p:sp>
      <p:sp>
        <p:nvSpPr>
          <p:cNvPr id="29" name="Shape 27"/>
          <p:cNvSpPr/>
          <p:nvPr/>
        </p:nvSpPr>
        <p:spPr>
          <a:xfrm>
            <a:off x="6227064" y="2560320"/>
            <a:ext cx="310896" cy="310896"/>
          </a:xfrm>
          <a:prstGeom prst="ellipse">
            <a:avLst/>
          </a:prstGeom>
          <a:solidFill>
            <a:srgbClr val="0D1324"/>
          </a:solidFill>
          <a:ln/>
        </p:spPr>
        <p:txBody>
          <a:bodyPr/>
          <a:lstStyle/>
          <a:p>
            <a:endParaRPr lang="da-DK"/>
          </a:p>
        </p:txBody>
      </p:sp>
      <p:sp>
        <p:nvSpPr>
          <p:cNvPr id="30" name="Text 28"/>
          <p:cNvSpPr/>
          <p:nvPr/>
        </p:nvSpPr>
        <p:spPr>
          <a:xfrm>
            <a:off x="6227064" y="2560320"/>
            <a:ext cx="310896" cy="310896"/>
          </a:xfrm>
          <a:prstGeom prst="rect">
            <a:avLst/>
          </a:prstGeom>
          <a:noFill/>
          <a:ln/>
        </p:spPr>
        <p:txBody>
          <a:bodyPr wrap="square" lIns="0" tIns="0" rIns="0" bIns="0" rtlCol="0" anchor="ctr"/>
          <a:lstStyle/>
          <a:p>
            <a:pPr marL="0" indent="0" algn="ctr">
              <a:buNone/>
            </a:pPr>
            <a:r>
              <a:rPr lang="en-US" sz="950" b="1" dirty="0">
                <a:solidFill>
                  <a:srgbClr val="A8ED00"/>
                </a:solidFill>
                <a:latin typeface="Calibri" pitchFamily="34" charset="0"/>
                <a:ea typeface="Calibri" pitchFamily="34" charset="-122"/>
                <a:cs typeface="Calibri" pitchFamily="34" charset="-120"/>
              </a:rPr>
              <a:t>02</a:t>
            </a:r>
            <a:endParaRPr lang="en-US" sz="950" dirty="0"/>
          </a:p>
        </p:txBody>
      </p:sp>
      <p:sp>
        <p:nvSpPr>
          <p:cNvPr id="31" name="Text 29"/>
          <p:cNvSpPr/>
          <p:nvPr/>
        </p:nvSpPr>
        <p:spPr>
          <a:xfrm>
            <a:off x="6675120" y="2404872"/>
            <a:ext cx="4754880" cy="621792"/>
          </a:xfrm>
          <a:prstGeom prst="rect">
            <a:avLst/>
          </a:prstGeom>
          <a:noFill/>
          <a:ln/>
        </p:spPr>
        <p:txBody>
          <a:bodyPr wrap="square" lIns="0" tIns="0" rIns="0" bIns="0" rtlCol="0" anchor="ctr"/>
          <a:lstStyle/>
          <a:p>
            <a:pPr marL="0" indent="0">
              <a:lnSpc>
                <a:spcPct val="105000"/>
              </a:lnSpc>
              <a:buNone/>
            </a:pPr>
            <a:r>
              <a:rPr lang="en-US" sz="1150" dirty="0">
                <a:solidFill>
                  <a:srgbClr val="151927"/>
                </a:solidFill>
                <a:latin typeface="Calibri" pitchFamily="34" charset="0"/>
                <a:ea typeface="Calibri" pitchFamily="34" charset="-122"/>
                <a:cs typeface="Calibri" pitchFamily="34" charset="-120"/>
              </a:rPr>
              <a:t>Open the project team</a:t>
            </a:r>
            <a:endParaRPr lang="en-US" sz="1150" dirty="0"/>
          </a:p>
        </p:txBody>
      </p:sp>
      <p:sp>
        <p:nvSpPr>
          <p:cNvPr id="32" name="Shape 30"/>
          <p:cNvSpPr/>
          <p:nvPr/>
        </p:nvSpPr>
        <p:spPr>
          <a:xfrm>
            <a:off x="6382512" y="3026664"/>
            <a:ext cx="0" cy="182880"/>
          </a:xfrm>
          <a:prstGeom prst="line">
            <a:avLst/>
          </a:prstGeom>
          <a:noFill/>
          <a:ln w="15875">
            <a:solidFill>
              <a:srgbClr val="E5E9F1"/>
            </a:solidFill>
            <a:prstDash val="dash"/>
          </a:ln>
        </p:spPr>
        <p:txBody>
          <a:bodyPr/>
          <a:lstStyle/>
          <a:p>
            <a:endParaRPr lang="da-DK"/>
          </a:p>
        </p:txBody>
      </p:sp>
      <p:sp>
        <p:nvSpPr>
          <p:cNvPr id="33" name="Shape 31"/>
          <p:cNvSpPr/>
          <p:nvPr/>
        </p:nvSpPr>
        <p:spPr>
          <a:xfrm>
            <a:off x="6080760" y="3209544"/>
            <a:ext cx="5486400" cy="621792"/>
          </a:xfrm>
          <a:prstGeom prst="roundRect">
            <a:avLst>
              <a:gd name="adj" fmla="val 11765"/>
            </a:avLst>
          </a:prstGeom>
          <a:solidFill>
            <a:srgbClr val="FFFFFF"/>
          </a:solidFill>
          <a:ln w="12700">
            <a:solidFill>
              <a:srgbClr val="E5E9F1"/>
            </a:solidFill>
            <a:prstDash val="solid"/>
          </a:ln>
        </p:spPr>
        <p:txBody>
          <a:bodyPr/>
          <a:lstStyle/>
          <a:p>
            <a:endParaRPr lang="da-DK"/>
          </a:p>
        </p:txBody>
      </p:sp>
      <p:sp>
        <p:nvSpPr>
          <p:cNvPr id="34" name="Shape 32"/>
          <p:cNvSpPr/>
          <p:nvPr/>
        </p:nvSpPr>
        <p:spPr>
          <a:xfrm>
            <a:off x="6227064" y="3364992"/>
            <a:ext cx="310896" cy="310896"/>
          </a:xfrm>
          <a:prstGeom prst="ellipse">
            <a:avLst/>
          </a:prstGeom>
          <a:solidFill>
            <a:srgbClr val="0D1324"/>
          </a:solidFill>
          <a:ln/>
        </p:spPr>
        <p:txBody>
          <a:bodyPr/>
          <a:lstStyle/>
          <a:p>
            <a:endParaRPr lang="da-DK"/>
          </a:p>
        </p:txBody>
      </p:sp>
      <p:sp>
        <p:nvSpPr>
          <p:cNvPr id="35" name="Text 33"/>
          <p:cNvSpPr/>
          <p:nvPr/>
        </p:nvSpPr>
        <p:spPr>
          <a:xfrm>
            <a:off x="6227064" y="3364992"/>
            <a:ext cx="310896" cy="310896"/>
          </a:xfrm>
          <a:prstGeom prst="rect">
            <a:avLst/>
          </a:prstGeom>
          <a:noFill/>
          <a:ln/>
        </p:spPr>
        <p:txBody>
          <a:bodyPr wrap="square" lIns="0" tIns="0" rIns="0" bIns="0" rtlCol="0" anchor="ctr"/>
          <a:lstStyle/>
          <a:p>
            <a:pPr marL="0" indent="0" algn="ctr">
              <a:buNone/>
            </a:pPr>
            <a:r>
              <a:rPr lang="en-US" sz="950" b="1" dirty="0">
                <a:solidFill>
                  <a:srgbClr val="A8ED00"/>
                </a:solidFill>
                <a:latin typeface="Calibri" pitchFamily="34" charset="0"/>
                <a:ea typeface="Calibri" pitchFamily="34" charset="-122"/>
                <a:cs typeface="Calibri" pitchFamily="34" charset="-120"/>
              </a:rPr>
              <a:t>03</a:t>
            </a:r>
            <a:endParaRPr lang="en-US" sz="950" dirty="0"/>
          </a:p>
        </p:txBody>
      </p:sp>
      <p:sp>
        <p:nvSpPr>
          <p:cNvPr id="36" name="Text 34"/>
          <p:cNvSpPr/>
          <p:nvPr/>
        </p:nvSpPr>
        <p:spPr>
          <a:xfrm>
            <a:off x="6675120" y="3209544"/>
            <a:ext cx="4754880" cy="621792"/>
          </a:xfrm>
          <a:prstGeom prst="rect">
            <a:avLst/>
          </a:prstGeom>
          <a:noFill/>
          <a:ln/>
        </p:spPr>
        <p:txBody>
          <a:bodyPr wrap="square" lIns="0" tIns="0" rIns="0" bIns="0" rtlCol="0" anchor="ctr"/>
          <a:lstStyle/>
          <a:p>
            <a:pPr marL="0" indent="0">
              <a:lnSpc>
                <a:spcPct val="105000"/>
              </a:lnSpc>
              <a:buNone/>
            </a:pPr>
            <a:r>
              <a:rPr lang="en-US" sz="1150" dirty="0">
                <a:solidFill>
                  <a:srgbClr val="151927"/>
                </a:solidFill>
                <a:latin typeface="Calibri" pitchFamily="34" charset="0"/>
                <a:ea typeface="Calibri" pitchFamily="34" charset="-122"/>
                <a:cs typeface="Calibri" pitchFamily="34" charset="-120"/>
              </a:rPr>
              <a:t>Add existing users as participants</a:t>
            </a:r>
            <a:endParaRPr lang="en-US" sz="1150" dirty="0"/>
          </a:p>
        </p:txBody>
      </p:sp>
      <p:sp>
        <p:nvSpPr>
          <p:cNvPr id="37" name="Shape 35"/>
          <p:cNvSpPr/>
          <p:nvPr/>
        </p:nvSpPr>
        <p:spPr>
          <a:xfrm>
            <a:off x="6382512" y="3831336"/>
            <a:ext cx="0" cy="182880"/>
          </a:xfrm>
          <a:prstGeom prst="line">
            <a:avLst/>
          </a:prstGeom>
          <a:noFill/>
          <a:ln w="15875">
            <a:solidFill>
              <a:srgbClr val="E5E9F1"/>
            </a:solidFill>
            <a:prstDash val="dash"/>
          </a:ln>
        </p:spPr>
        <p:txBody>
          <a:bodyPr/>
          <a:lstStyle/>
          <a:p>
            <a:endParaRPr lang="da-DK"/>
          </a:p>
        </p:txBody>
      </p:sp>
      <p:sp>
        <p:nvSpPr>
          <p:cNvPr id="38" name="Shape 36"/>
          <p:cNvSpPr/>
          <p:nvPr/>
        </p:nvSpPr>
        <p:spPr>
          <a:xfrm>
            <a:off x="6080760" y="4014216"/>
            <a:ext cx="5486400" cy="621792"/>
          </a:xfrm>
          <a:prstGeom prst="roundRect">
            <a:avLst>
              <a:gd name="adj" fmla="val 11765"/>
            </a:avLst>
          </a:prstGeom>
          <a:solidFill>
            <a:srgbClr val="FFFFFF"/>
          </a:solidFill>
          <a:ln w="12700">
            <a:solidFill>
              <a:srgbClr val="E5E9F1"/>
            </a:solidFill>
            <a:prstDash val="solid"/>
          </a:ln>
        </p:spPr>
        <p:txBody>
          <a:bodyPr/>
          <a:lstStyle/>
          <a:p>
            <a:endParaRPr lang="da-DK"/>
          </a:p>
        </p:txBody>
      </p:sp>
      <p:sp>
        <p:nvSpPr>
          <p:cNvPr id="39" name="Shape 37"/>
          <p:cNvSpPr/>
          <p:nvPr/>
        </p:nvSpPr>
        <p:spPr>
          <a:xfrm>
            <a:off x="6227064" y="4169664"/>
            <a:ext cx="310896" cy="310896"/>
          </a:xfrm>
          <a:prstGeom prst="ellipse">
            <a:avLst/>
          </a:prstGeom>
          <a:solidFill>
            <a:srgbClr val="0D1324"/>
          </a:solidFill>
          <a:ln/>
        </p:spPr>
        <p:txBody>
          <a:bodyPr/>
          <a:lstStyle/>
          <a:p>
            <a:endParaRPr lang="da-DK"/>
          </a:p>
        </p:txBody>
      </p:sp>
      <p:sp>
        <p:nvSpPr>
          <p:cNvPr id="40" name="Text 38"/>
          <p:cNvSpPr/>
          <p:nvPr/>
        </p:nvSpPr>
        <p:spPr>
          <a:xfrm>
            <a:off x="6227064" y="4169664"/>
            <a:ext cx="310896" cy="310896"/>
          </a:xfrm>
          <a:prstGeom prst="rect">
            <a:avLst/>
          </a:prstGeom>
          <a:noFill/>
          <a:ln/>
        </p:spPr>
        <p:txBody>
          <a:bodyPr wrap="square" lIns="0" tIns="0" rIns="0" bIns="0" rtlCol="0" anchor="ctr"/>
          <a:lstStyle/>
          <a:p>
            <a:pPr marL="0" indent="0" algn="ctr">
              <a:buNone/>
            </a:pPr>
            <a:r>
              <a:rPr lang="en-US" sz="950" b="1" dirty="0">
                <a:solidFill>
                  <a:srgbClr val="A8ED00"/>
                </a:solidFill>
                <a:latin typeface="Calibri" pitchFamily="34" charset="0"/>
                <a:ea typeface="Calibri" pitchFamily="34" charset="-122"/>
                <a:cs typeface="Calibri" pitchFamily="34" charset="-120"/>
              </a:rPr>
              <a:t>04</a:t>
            </a:r>
            <a:endParaRPr lang="en-US" sz="950" dirty="0"/>
          </a:p>
        </p:txBody>
      </p:sp>
      <p:sp>
        <p:nvSpPr>
          <p:cNvPr id="41" name="Text 39"/>
          <p:cNvSpPr/>
          <p:nvPr/>
        </p:nvSpPr>
        <p:spPr>
          <a:xfrm>
            <a:off x="6675120" y="4014216"/>
            <a:ext cx="4754880" cy="621792"/>
          </a:xfrm>
          <a:prstGeom prst="rect">
            <a:avLst/>
          </a:prstGeom>
          <a:noFill/>
          <a:ln/>
        </p:spPr>
        <p:txBody>
          <a:bodyPr wrap="square" lIns="0" tIns="0" rIns="0" bIns="0" rtlCol="0" anchor="ctr"/>
          <a:lstStyle/>
          <a:p>
            <a:pPr marL="0" indent="0">
              <a:lnSpc>
                <a:spcPct val="105000"/>
              </a:lnSpc>
              <a:buNone/>
            </a:pPr>
            <a:r>
              <a:rPr lang="en-US" sz="1150" dirty="0">
                <a:solidFill>
                  <a:srgbClr val="151927"/>
                </a:solidFill>
                <a:latin typeface="Calibri" pitchFamily="34" charset="0"/>
                <a:ea typeface="Calibri" pitchFamily="34" charset="-122"/>
                <a:cs typeface="Calibri" pitchFamily="34" charset="-120"/>
              </a:rPr>
              <a:t>Save the project</a:t>
            </a:r>
            <a:endParaRPr lang="en-US" sz="1150" dirty="0"/>
          </a:p>
        </p:txBody>
      </p:sp>
      <p:sp>
        <p:nvSpPr>
          <p:cNvPr id="42" name="Shape 40"/>
          <p:cNvSpPr/>
          <p:nvPr/>
        </p:nvSpPr>
        <p:spPr>
          <a:xfrm>
            <a:off x="6382512" y="4636008"/>
            <a:ext cx="0" cy="182880"/>
          </a:xfrm>
          <a:prstGeom prst="line">
            <a:avLst/>
          </a:prstGeom>
          <a:noFill/>
          <a:ln w="15875">
            <a:solidFill>
              <a:srgbClr val="E5E9F1"/>
            </a:solidFill>
            <a:prstDash val="dash"/>
          </a:ln>
        </p:spPr>
        <p:txBody>
          <a:bodyPr/>
          <a:lstStyle/>
          <a:p>
            <a:endParaRPr lang="da-DK"/>
          </a:p>
        </p:txBody>
      </p:sp>
      <p:sp>
        <p:nvSpPr>
          <p:cNvPr id="43" name="Shape 41"/>
          <p:cNvSpPr/>
          <p:nvPr/>
        </p:nvSpPr>
        <p:spPr>
          <a:xfrm>
            <a:off x="6080760" y="4818888"/>
            <a:ext cx="5486400" cy="621792"/>
          </a:xfrm>
          <a:prstGeom prst="roundRect">
            <a:avLst>
              <a:gd name="adj" fmla="val 11765"/>
            </a:avLst>
          </a:prstGeom>
          <a:solidFill>
            <a:srgbClr val="FFFFFF"/>
          </a:solidFill>
          <a:ln w="12700">
            <a:solidFill>
              <a:srgbClr val="E5E9F1"/>
            </a:solidFill>
            <a:prstDash val="solid"/>
          </a:ln>
        </p:spPr>
        <p:txBody>
          <a:bodyPr/>
          <a:lstStyle/>
          <a:p>
            <a:endParaRPr lang="da-DK"/>
          </a:p>
        </p:txBody>
      </p:sp>
      <p:sp>
        <p:nvSpPr>
          <p:cNvPr id="44" name="Shape 42"/>
          <p:cNvSpPr/>
          <p:nvPr/>
        </p:nvSpPr>
        <p:spPr>
          <a:xfrm>
            <a:off x="6227064" y="4974336"/>
            <a:ext cx="310896" cy="310896"/>
          </a:xfrm>
          <a:prstGeom prst="ellipse">
            <a:avLst/>
          </a:prstGeom>
          <a:solidFill>
            <a:srgbClr val="0D1324"/>
          </a:solidFill>
          <a:ln/>
        </p:spPr>
        <p:txBody>
          <a:bodyPr/>
          <a:lstStyle/>
          <a:p>
            <a:endParaRPr lang="da-DK"/>
          </a:p>
        </p:txBody>
      </p:sp>
      <p:sp>
        <p:nvSpPr>
          <p:cNvPr id="45" name="Text 43"/>
          <p:cNvSpPr/>
          <p:nvPr/>
        </p:nvSpPr>
        <p:spPr>
          <a:xfrm>
            <a:off x="6227064" y="4974336"/>
            <a:ext cx="310896" cy="310896"/>
          </a:xfrm>
          <a:prstGeom prst="rect">
            <a:avLst/>
          </a:prstGeom>
          <a:noFill/>
          <a:ln/>
        </p:spPr>
        <p:txBody>
          <a:bodyPr wrap="square" lIns="0" tIns="0" rIns="0" bIns="0" rtlCol="0" anchor="ctr"/>
          <a:lstStyle/>
          <a:p>
            <a:pPr marL="0" indent="0" algn="ctr">
              <a:buNone/>
            </a:pPr>
            <a:r>
              <a:rPr lang="en-US" sz="950" b="1" dirty="0">
                <a:solidFill>
                  <a:srgbClr val="A8ED00"/>
                </a:solidFill>
                <a:latin typeface="Calibri" pitchFamily="34" charset="0"/>
                <a:ea typeface="Calibri" pitchFamily="34" charset="-122"/>
                <a:cs typeface="Calibri" pitchFamily="34" charset="-120"/>
              </a:rPr>
              <a:t>05</a:t>
            </a:r>
            <a:endParaRPr lang="en-US" sz="950" dirty="0"/>
          </a:p>
        </p:txBody>
      </p:sp>
      <p:sp>
        <p:nvSpPr>
          <p:cNvPr id="46" name="Text 44"/>
          <p:cNvSpPr/>
          <p:nvPr/>
        </p:nvSpPr>
        <p:spPr>
          <a:xfrm>
            <a:off x="6675120" y="4818888"/>
            <a:ext cx="4754880" cy="621792"/>
          </a:xfrm>
          <a:prstGeom prst="rect">
            <a:avLst/>
          </a:prstGeom>
          <a:noFill/>
          <a:ln/>
        </p:spPr>
        <p:txBody>
          <a:bodyPr wrap="square" lIns="0" tIns="0" rIns="0" bIns="0" rtlCol="0" anchor="ctr"/>
          <a:lstStyle/>
          <a:p>
            <a:pPr marL="0" indent="0">
              <a:lnSpc>
                <a:spcPct val="105000"/>
              </a:lnSpc>
              <a:buNone/>
            </a:pPr>
            <a:r>
              <a:rPr lang="en-US" sz="1150" dirty="0">
                <a:solidFill>
                  <a:srgbClr val="151927"/>
                </a:solidFill>
                <a:latin typeface="Calibri" pitchFamily="34" charset="0"/>
                <a:ea typeface="Calibri" pitchFamily="34" charset="-122"/>
                <a:cs typeface="Calibri" pitchFamily="34" charset="-120"/>
              </a:rPr>
              <a:t>Verify Team Workspace access</a:t>
            </a:r>
            <a:endParaRPr lang="en-US" sz="1150" dirty="0"/>
          </a:p>
        </p:txBody>
      </p:sp>
      <p:sp>
        <p:nvSpPr>
          <p:cNvPr id="47" name="Text 45"/>
          <p:cNvSpPr/>
          <p:nvPr/>
        </p:nvSpPr>
        <p:spPr>
          <a:xfrm>
            <a:off x="640080" y="6537960"/>
            <a:ext cx="5486400" cy="256032"/>
          </a:xfrm>
          <a:prstGeom prst="rect">
            <a:avLst/>
          </a:prstGeom>
          <a:noFill/>
          <a:ln/>
        </p:spPr>
        <p:txBody>
          <a:bodyPr wrap="square" lIns="0" tIns="0" rIns="0" bIns="0" rtlCol="0" anchor="ctr"/>
          <a:lstStyle/>
          <a:p>
            <a:pPr marL="0" indent="0">
              <a:buNone/>
            </a:pPr>
            <a:r>
              <a:rPr lang="en-US" sz="850" dirty="0">
                <a:solidFill>
                  <a:srgbClr val="667085"/>
                </a:solidFill>
                <a:latin typeface="Calibri" pitchFamily="34" charset="0"/>
                <a:ea typeface="Calibri" pitchFamily="34" charset="-122"/>
                <a:cs typeface="Calibri" pitchFamily="34" charset="-120"/>
              </a:rPr>
              <a:t>Get started — Quick guides</a:t>
            </a:r>
            <a:endParaRPr lang="en-US" sz="850" dirty="0"/>
          </a:p>
        </p:txBody>
      </p:sp>
      <p:sp>
        <p:nvSpPr>
          <p:cNvPr id="48" name="Text 46"/>
          <p:cNvSpPr/>
          <p:nvPr/>
        </p:nvSpPr>
        <p:spPr>
          <a:xfrm>
            <a:off x="10607040" y="6537960"/>
            <a:ext cx="914400" cy="256032"/>
          </a:xfrm>
          <a:prstGeom prst="rect">
            <a:avLst/>
          </a:prstGeom>
          <a:noFill/>
          <a:ln/>
        </p:spPr>
        <p:txBody>
          <a:bodyPr wrap="square" lIns="0" tIns="0" rIns="0" bIns="0" rtlCol="0" anchor="ctr"/>
          <a:lstStyle/>
          <a:p>
            <a:pPr marL="0" indent="0" algn="r">
              <a:buNone/>
            </a:pPr>
            <a:r>
              <a:rPr lang="en-US" sz="850" b="1" dirty="0">
                <a:solidFill>
                  <a:srgbClr val="667085"/>
                </a:solidFill>
                <a:latin typeface="Calibri" pitchFamily="34" charset="0"/>
                <a:ea typeface="Calibri" pitchFamily="34" charset="-122"/>
                <a:cs typeface="Calibri" pitchFamily="34" charset="-120"/>
              </a:rPr>
              <a:t>1PM</a:t>
            </a:r>
            <a:endParaRPr lang="en-US" sz="850" dirty="0"/>
          </a:p>
        </p:txBody>
      </p:sp>
      <p:sp>
        <p:nvSpPr>
          <p:cNvPr id="49" name="Text 47"/>
          <p:cNvSpPr/>
          <p:nvPr/>
        </p:nvSpPr>
        <p:spPr>
          <a:xfrm>
            <a:off x="11475720" y="6537960"/>
            <a:ext cx="548640" cy="256032"/>
          </a:xfrm>
          <a:prstGeom prst="rect">
            <a:avLst/>
          </a:prstGeom>
          <a:noFill/>
          <a:ln/>
        </p:spPr>
        <p:txBody>
          <a:bodyPr wrap="square" lIns="0" tIns="0" rIns="0" bIns="0" rtlCol="0" anchor="ctr"/>
          <a:lstStyle/>
          <a:p>
            <a:pPr marL="0" indent="0" algn="r">
              <a:buNone/>
            </a:pPr>
            <a:r>
              <a:rPr lang="en-US" sz="850" dirty="0">
                <a:solidFill>
                  <a:srgbClr val="667085"/>
                </a:solidFill>
                <a:latin typeface="Calibri" pitchFamily="34" charset="0"/>
                <a:ea typeface="Calibri" pitchFamily="34" charset="-122"/>
                <a:cs typeface="Calibri" pitchFamily="34" charset="-120"/>
              </a:rPr>
              <a:t>24</a:t>
            </a:r>
            <a:endParaRPr lang="en-US" sz="850" dirty="0"/>
          </a:p>
        </p:txBody>
      </p:sp>
      <p:sp>
        <p:nvSpPr>
          <p:cNvPr id="50" name="Rounded Rectangle 49"/>
          <p:cNvSpPr/>
          <p:nvPr/>
        </p:nvSpPr>
        <p:spPr>
          <a:xfrm>
            <a:off x="11603736" y="370332"/>
            <a:ext cx="201168" cy="100584"/>
          </a:xfrm>
          <a:prstGeom prst="roundRect">
            <a:avLst/>
          </a:prstGeom>
          <a:solidFill>
            <a:srgbClr val="E5E9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3">
    <p:bg>
      <p:bgPr>
        <a:solidFill>
          <a:srgbClr val="F6F8FB"/>
        </a:solidFill>
        <a:effectLst/>
      </p:bgPr>
    </p:bg>
    <p:spTree>
      <p:nvGrpSpPr>
        <p:cNvPr id="1" name=""/>
        <p:cNvGrpSpPr/>
        <p:nvPr/>
      </p:nvGrpSpPr>
      <p:grpSpPr>
        <a:xfrm>
          <a:off x="0" y="0"/>
          <a:ext cx="0" cy="0"/>
          <a:chOff x="0" y="0"/>
          <a:chExt cx="0" cy="0"/>
        </a:xfrm>
      </p:grpSpPr>
      <p:sp>
        <p:nvSpPr>
          <p:cNvPr id="2" name="Text 0"/>
          <p:cNvSpPr/>
          <p:nvPr/>
        </p:nvSpPr>
        <p:spPr>
          <a:xfrm>
            <a:off x="640080" y="292608"/>
            <a:ext cx="8229600" cy="256032"/>
          </a:xfrm>
          <a:prstGeom prst="rect">
            <a:avLst/>
          </a:prstGeom>
          <a:noFill/>
          <a:ln/>
        </p:spPr>
        <p:txBody>
          <a:bodyPr wrap="square" lIns="0" tIns="0" rIns="0" bIns="0" rtlCol="0" anchor="ctr"/>
          <a:lstStyle/>
          <a:p>
            <a:pPr marL="0" indent="0">
              <a:buNone/>
            </a:pPr>
            <a:r>
              <a:rPr lang="en-US" sz="900" kern="0" spc="40" dirty="0">
                <a:solidFill>
                  <a:srgbClr val="AAB2C2"/>
                </a:solidFill>
                <a:latin typeface="Calibri" pitchFamily="34" charset="0"/>
                <a:ea typeface="Calibri" pitchFamily="34" charset="-122"/>
                <a:cs typeface="Calibri" pitchFamily="34" charset="-120"/>
              </a:rPr>
              <a:t>1 · Introduction</a:t>
            </a:r>
            <a:r>
              <a:rPr lang="en-US" sz="900" dirty="0">
                <a:solidFill>
                  <a:srgbClr val="000000"/>
                </a:solidFill>
              </a:rPr>
              <a:t>    </a:t>
            </a:r>
            <a:r>
              <a:rPr lang="en-US" sz="900" kern="0" spc="40" dirty="0">
                <a:solidFill>
                  <a:srgbClr val="AAB2C2"/>
                </a:solidFill>
                <a:latin typeface="Calibri" pitchFamily="34" charset="0"/>
                <a:ea typeface="Calibri" pitchFamily="34" charset="-122"/>
                <a:cs typeface="Calibri" pitchFamily="34" charset="-120"/>
              </a:rPr>
              <a:t>2 · Why 1PM</a:t>
            </a:r>
            <a:r>
              <a:rPr lang="en-US" sz="900" dirty="0">
                <a:solidFill>
                  <a:srgbClr val="000000"/>
                </a:solidFill>
              </a:rPr>
              <a:t>    </a:t>
            </a:r>
            <a:r>
              <a:rPr lang="en-US" sz="900" kern="0" spc="40" dirty="0">
                <a:solidFill>
                  <a:srgbClr val="AAB2C2"/>
                </a:solidFill>
                <a:latin typeface="Calibri" pitchFamily="34" charset="0"/>
                <a:ea typeface="Calibri" pitchFamily="34" charset="-122"/>
                <a:cs typeface="Calibri" pitchFamily="34" charset="-120"/>
              </a:rPr>
              <a:t>3 · Product tour</a:t>
            </a:r>
            <a:r>
              <a:rPr lang="en-US" sz="900" dirty="0">
                <a:solidFill>
                  <a:srgbClr val="000000"/>
                </a:solidFill>
              </a:rPr>
              <a:t>    </a:t>
            </a:r>
            <a:r>
              <a:rPr lang="en-US" sz="900" b="1" kern="0" spc="40" dirty="0">
                <a:solidFill>
                  <a:srgbClr val="6B8F00"/>
                </a:solidFill>
                <a:latin typeface="Calibri" pitchFamily="34" charset="0"/>
                <a:ea typeface="Calibri" pitchFamily="34" charset="-122"/>
                <a:cs typeface="Calibri" pitchFamily="34" charset="-120"/>
              </a:rPr>
              <a:t>4 · Get started</a:t>
            </a:r>
            <a:endParaRPr lang="en-US" sz="900" dirty="0"/>
          </a:p>
        </p:txBody>
      </p:sp>
      <p:sp>
        <p:nvSpPr>
          <p:cNvPr id="3" name="Shape 1"/>
          <p:cNvSpPr/>
          <p:nvPr/>
        </p:nvSpPr>
        <p:spPr>
          <a:xfrm>
            <a:off x="640080" y="603504"/>
            <a:ext cx="10927080" cy="0"/>
          </a:xfrm>
          <a:prstGeom prst="line">
            <a:avLst/>
          </a:prstGeom>
          <a:noFill/>
          <a:ln w="9525">
            <a:solidFill>
              <a:srgbClr val="E5E9F1"/>
            </a:solidFill>
            <a:prstDash val="solid"/>
          </a:ln>
        </p:spPr>
        <p:txBody>
          <a:bodyPr/>
          <a:lstStyle/>
          <a:p>
            <a:endParaRPr lang="da-DK"/>
          </a:p>
        </p:txBody>
      </p:sp>
      <p:sp>
        <p:nvSpPr>
          <p:cNvPr id="4" name="Shape 2"/>
          <p:cNvSpPr/>
          <p:nvPr/>
        </p:nvSpPr>
        <p:spPr>
          <a:xfrm>
            <a:off x="9555480" y="370332"/>
            <a:ext cx="201168" cy="100584"/>
          </a:xfrm>
          <a:prstGeom prst="roundRect">
            <a:avLst>
              <a:gd name="adj" fmla="val 27273"/>
            </a:avLst>
          </a:prstGeom>
          <a:solidFill>
            <a:srgbClr val="6B8F00"/>
          </a:solidFill>
          <a:ln>
            <a:noFill/>
          </a:ln>
        </p:spPr>
        <p:txBody>
          <a:bodyPr/>
          <a:lstStyle/>
          <a:p>
            <a:endParaRPr lang="da-DK"/>
          </a:p>
        </p:txBody>
      </p:sp>
      <p:sp>
        <p:nvSpPr>
          <p:cNvPr id="5" name="Shape 3"/>
          <p:cNvSpPr/>
          <p:nvPr/>
        </p:nvSpPr>
        <p:spPr>
          <a:xfrm>
            <a:off x="9811512" y="370332"/>
            <a:ext cx="201168" cy="100584"/>
          </a:xfrm>
          <a:prstGeom prst="roundRect">
            <a:avLst>
              <a:gd name="adj" fmla="val 27273"/>
            </a:avLst>
          </a:prstGeom>
          <a:solidFill>
            <a:srgbClr val="6B8F00"/>
          </a:solidFill>
          <a:ln>
            <a:noFill/>
          </a:ln>
        </p:spPr>
        <p:txBody>
          <a:bodyPr/>
          <a:lstStyle/>
          <a:p>
            <a:endParaRPr lang="da-DK"/>
          </a:p>
        </p:txBody>
      </p:sp>
      <p:sp>
        <p:nvSpPr>
          <p:cNvPr id="6" name="Shape 4"/>
          <p:cNvSpPr/>
          <p:nvPr/>
        </p:nvSpPr>
        <p:spPr>
          <a:xfrm>
            <a:off x="10067544" y="370332"/>
            <a:ext cx="201168" cy="100584"/>
          </a:xfrm>
          <a:prstGeom prst="roundRect">
            <a:avLst>
              <a:gd name="adj" fmla="val 27273"/>
            </a:avLst>
          </a:prstGeom>
          <a:solidFill>
            <a:srgbClr val="6B8F00"/>
          </a:solidFill>
          <a:ln>
            <a:noFill/>
          </a:ln>
        </p:spPr>
        <p:txBody>
          <a:bodyPr/>
          <a:lstStyle/>
          <a:p>
            <a:endParaRPr lang="da-DK"/>
          </a:p>
        </p:txBody>
      </p:sp>
      <p:sp>
        <p:nvSpPr>
          <p:cNvPr id="7" name="Shape 5"/>
          <p:cNvSpPr/>
          <p:nvPr/>
        </p:nvSpPr>
        <p:spPr>
          <a:xfrm>
            <a:off x="10323576" y="370332"/>
            <a:ext cx="201168" cy="100584"/>
          </a:xfrm>
          <a:prstGeom prst="roundRect">
            <a:avLst>
              <a:gd name="adj" fmla="val 27273"/>
            </a:avLst>
          </a:prstGeom>
          <a:solidFill>
            <a:srgbClr val="6B8F00"/>
          </a:solidFill>
          <a:ln>
            <a:noFill/>
          </a:ln>
        </p:spPr>
        <p:txBody>
          <a:bodyPr/>
          <a:lstStyle/>
          <a:p>
            <a:endParaRPr lang="da-DK"/>
          </a:p>
        </p:txBody>
      </p:sp>
      <p:sp>
        <p:nvSpPr>
          <p:cNvPr id="8" name="Shape 6"/>
          <p:cNvSpPr/>
          <p:nvPr/>
        </p:nvSpPr>
        <p:spPr>
          <a:xfrm>
            <a:off x="10579608" y="370332"/>
            <a:ext cx="201168" cy="100584"/>
          </a:xfrm>
          <a:prstGeom prst="roundRect">
            <a:avLst>
              <a:gd name="adj" fmla="val 27273"/>
            </a:avLst>
          </a:prstGeom>
          <a:solidFill>
            <a:srgbClr val="6B8F00"/>
          </a:solidFill>
          <a:ln>
            <a:noFill/>
          </a:ln>
        </p:spPr>
        <p:txBody>
          <a:bodyPr/>
          <a:lstStyle/>
          <a:p>
            <a:endParaRPr lang="da-DK"/>
          </a:p>
        </p:txBody>
      </p:sp>
      <p:sp>
        <p:nvSpPr>
          <p:cNvPr id="9" name="Shape 7"/>
          <p:cNvSpPr/>
          <p:nvPr/>
        </p:nvSpPr>
        <p:spPr>
          <a:xfrm>
            <a:off x="10835640" y="370332"/>
            <a:ext cx="201168" cy="100584"/>
          </a:xfrm>
          <a:prstGeom prst="roundRect">
            <a:avLst>
              <a:gd name="adj" fmla="val 27273"/>
            </a:avLst>
          </a:prstGeom>
          <a:solidFill>
            <a:srgbClr val="6B8F00"/>
          </a:solidFill>
          <a:ln>
            <a:noFill/>
          </a:ln>
        </p:spPr>
        <p:txBody>
          <a:bodyPr/>
          <a:lstStyle/>
          <a:p>
            <a:endParaRPr lang="da-DK"/>
          </a:p>
        </p:txBody>
      </p:sp>
      <p:sp>
        <p:nvSpPr>
          <p:cNvPr id="10" name="Shape 8"/>
          <p:cNvSpPr/>
          <p:nvPr/>
        </p:nvSpPr>
        <p:spPr>
          <a:xfrm>
            <a:off x="11091672" y="370332"/>
            <a:ext cx="201168" cy="100584"/>
          </a:xfrm>
          <a:prstGeom prst="roundRect">
            <a:avLst>
              <a:gd name="adj" fmla="val 27273"/>
            </a:avLst>
          </a:prstGeom>
          <a:solidFill>
            <a:srgbClr val="6B8F00"/>
          </a:solidFill>
          <a:ln>
            <a:noFill/>
          </a:ln>
        </p:spPr>
        <p:txBody>
          <a:bodyPr/>
          <a:lstStyle/>
          <a:p>
            <a:endParaRPr lang="da-DK"/>
          </a:p>
        </p:txBody>
      </p:sp>
      <p:sp>
        <p:nvSpPr>
          <p:cNvPr id="11" name="Shape 9"/>
          <p:cNvSpPr/>
          <p:nvPr/>
        </p:nvSpPr>
        <p:spPr>
          <a:xfrm>
            <a:off x="11347704" y="370332"/>
            <a:ext cx="201168" cy="100584"/>
          </a:xfrm>
          <a:prstGeom prst="roundRect">
            <a:avLst>
              <a:gd name="adj" fmla="val 27273"/>
            </a:avLst>
          </a:prstGeom>
          <a:solidFill>
            <a:srgbClr val="6B8F00"/>
          </a:solidFill>
          <a:ln>
            <a:noFill/>
          </a:ln>
        </p:spPr>
        <p:txBody>
          <a:bodyPr/>
          <a:lstStyle/>
          <a:p>
            <a:endParaRPr lang="da-DK"/>
          </a:p>
        </p:txBody>
      </p:sp>
      <p:sp>
        <p:nvSpPr>
          <p:cNvPr id="12" name="Shape 10"/>
          <p:cNvSpPr/>
          <p:nvPr/>
        </p:nvSpPr>
        <p:spPr>
          <a:xfrm>
            <a:off x="640080" y="777240"/>
            <a:ext cx="2331720" cy="274320"/>
          </a:xfrm>
          <a:prstGeom prst="roundRect">
            <a:avLst>
              <a:gd name="adj" fmla="val 50000"/>
            </a:avLst>
          </a:prstGeom>
          <a:solidFill>
            <a:srgbClr val="A8ED00"/>
          </a:solidFill>
          <a:ln/>
        </p:spPr>
        <p:txBody>
          <a:bodyPr/>
          <a:lstStyle/>
          <a:p>
            <a:endParaRPr lang="da-DK"/>
          </a:p>
        </p:txBody>
      </p:sp>
      <p:sp>
        <p:nvSpPr>
          <p:cNvPr id="13" name="Text 11"/>
          <p:cNvSpPr/>
          <p:nvPr/>
        </p:nvSpPr>
        <p:spPr>
          <a:xfrm>
            <a:off x="640080" y="777240"/>
            <a:ext cx="2331720" cy="274320"/>
          </a:xfrm>
          <a:prstGeom prst="rect">
            <a:avLst/>
          </a:prstGeom>
          <a:noFill/>
          <a:ln/>
        </p:spPr>
        <p:txBody>
          <a:bodyPr wrap="square" lIns="0" tIns="0" rIns="0" bIns="0" rtlCol="0" anchor="ctr"/>
          <a:lstStyle/>
          <a:p>
            <a:pPr marL="0" indent="0" algn="ctr">
              <a:buNone/>
            </a:pPr>
            <a:r>
              <a:rPr lang="en-US" sz="900" b="1" kern="0" spc="50" dirty="0">
                <a:solidFill>
                  <a:srgbClr val="0D1324"/>
                </a:solidFill>
                <a:latin typeface="Calibri" pitchFamily="34" charset="0"/>
                <a:ea typeface="Calibri" pitchFamily="34" charset="-122"/>
                <a:cs typeface="Calibri" pitchFamily="34" charset="-120"/>
              </a:rPr>
              <a:t>Organizational adoption</a:t>
            </a:r>
            <a:endParaRPr lang="en-US" sz="900" dirty="0"/>
          </a:p>
        </p:txBody>
      </p:sp>
      <p:sp>
        <p:nvSpPr>
          <p:cNvPr id="14" name="Text 12"/>
          <p:cNvSpPr/>
          <p:nvPr/>
        </p:nvSpPr>
        <p:spPr>
          <a:xfrm>
            <a:off x="640080" y="1234440"/>
            <a:ext cx="10881360" cy="777240"/>
          </a:xfrm>
          <a:prstGeom prst="rect">
            <a:avLst/>
          </a:prstGeom>
          <a:noFill/>
          <a:ln/>
        </p:spPr>
        <p:txBody>
          <a:bodyPr wrap="square" lIns="0" tIns="0" rIns="0" bIns="0" rtlCol="0" anchor="ctr"/>
          <a:lstStyle/>
          <a:p>
            <a:pPr marL="0" indent="0">
              <a:lnSpc>
                <a:spcPct val="108000"/>
              </a:lnSpc>
              <a:buNone/>
            </a:pPr>
            <a:r>
              <a:rPr lang="en-US" sz="2200" b="1" dirty="0">
                <a:solidFill>
                  <a:srgbClr val="151927"/>
                </a:solidFill>
                <a:latin typeface="Cambria" pitchFamily="34" charset="0"/>
                <a:ea typeface="Cambria" pitchFamily="34" charset="-122"/>
                <a:cs typeface="Cambria" pitchFamily="34" charset="-120"/>
              </a:rPr>
              <a:t>Technical setup is fast. Change management decides whether it sticks.</a:t>
            </a:r>
            <a:endParaRPr lang="en-US" sz="2200" dirty="0"/>
          </a:p>
        </p:txBody>
      </p:sp>
      <p:sp>
        <p:nvSpPr>
          <p:cNvPr id="15" name="Text 13"/>
          <p:cNvSpPr/>
          <p:nvPr/>
        </p:nvSpPr>
        <p:spPr>
          <a:xfrm>
            <a:off x="640080" y="1965960"/>
            <a:ext cx="10881360" cy="502920"/>
          </a:xfrm>
          <a:prstGeom prst="rect">
            <a:avLst/>
          </a:prstGeom>
          <a:noFill/>
          <a:ln/>
        </p:spPr>
        <p:txBody>
          <a:bodyPr wrap="square" lIns="0" tIns="0" rIns="0" bIns="0" rtlCol="0" anchor="ctr"/>
          <a:lstStyle/>
          <a:p>
            <a:pPr marL="0" indent="0">
              <a:lnSpc>
                <a:spcPct val="130000"/>
              </a:lnSpc>
              <a:buNone/>
            </a:pPr>
            <a:r>
              <a:rPr lang="en-US" sz="1100" dirty="0">
                <a:solidFill>
                  <a:srgbClr val="667085"/>
                </a:solidFill>
                <a:latin typeface="Calibri" pitchFamily="34" charset="0"/>
                <a:ea typeface="Calibri" pitchFamily="34" charset="-122"/>
                <a:cs typeface="Calibri" pitchFamily="34" charset="-120"/>
              </a:rPr>
              <a:t>A working system does not by itself create adoption. These four steps turn a technically ready 1PM into one people actually use.</a:t>
            </a:r>
            <a:endParaRPr lang="en-US" sz="1100" dirty="0"/>
          </a:p>
        </p:txBody>
      </p:sp>
      <p:sp>
        <p:nvSpPr>
          <p:cNvPr id="16" name="Shape 14"/>
          <p:cNvSpPr/>
          <p:nvPr/>
        </p:nvSpPr>
        <p:spPr>
          <a:xfrm>
            <a:off x="640080" y="2697480"/>
            <a:ext cx="2535174" cy="3246120"/>
          </a:xfrm>
          <a:prstGeom prst="roundRect">
            <a:avLst>
              <a:gd name="adj" fmla="val 3246"/>
            </a:avLst>
          </a:prstGeom>
          <a:solidFill>
            <a:srgbClr val="FFFFFF"/>
          </a:solidFill>
          <a:ln w="12700">
            <a:solidFill>
              <a:srgbClr val="E5E9F1"/>
            </a:solidFill>
            <a:prstDash val="solid"/>
          </a:ln>
          <a:effectLst>
            <a:outerShdw blurRad="177800" dist="50800" dir="5400000" algn="bl" rotWithShape="0">
              <a:srgbClr val="17213D">
                <a:alpha val="12000"/>
              </a:srgbClr>
            </a:outerShdw>
          </a:effectLst>
        </p:spPr>
        <p:txBody>
          <a:bodyPr/>
          <a:lstStyle/>
          <a:p>
            <a:endParaRPr lang="da-DK"/>
          </a:p>
        </p:txBody>
      </p:sp>
      <p:sp>
        <p:nvSpPr>
          <p:cNvPr id="17" name="Shape 15"/>
          <p:cNvSpPr/>
          <p:nvPr/>
        </p:nvSpPr>
        <p:spPr>
          <a:xfrm>
            <a:off x="841248" y="2898648"/>
            <a:ext cx="384048" cy="384048"/>
          </a:xfrm>
          <a:prstGeom prst="ellipse">
            <a:avLst/>
          </a:prstGeom>
          <a:solidFill>
            <a:srgbClr val="0D1324"/>
          </a:solidFill>
          <a:ln/>
        </p:spPr>
        <p:txBody>
          <a:bodyPr/>
          <a:lstStyle/>
          <a:p>
            <a:endParaRPr lang="da-DK"/>
          </a:p>
        </p:txBody>
      </p:sp>
      <p:sp>
        <p:nvSpPr>
          <p:cNvPr id="18" name="Text 16"/>
          <p:cNvSpPr/>
          <p:nvPr/>
        </p:nvSpPr>
        <p:spPr>
          <a:xfrm>
            <a:off x="841248" y="2898648"/>
            <a:ext cx="384048" cy="384048"/>
          </a:xfrm>
          <a:prstGeom prst="rect">
            <a:avLst/>
          </a:prstGeom>
          <a:noFill/>
          <a:ln/>
        </p:spPr>
        <p:txBody>
          <a:bodyPr wrap="square" lIns="0" tIns="0" rIns="0" bIns="0" rtlCol="0" anchor="ctr"/>
          <a:lstStyle/>
          <a:p>
            <a:pPr marL="0" indent="0" algn="ctr">
              <a:buNone/>
            </a:pPr>
            <a:r>
              <a:rPr lang="en-US" sz="1100" b="1" dirty="0">
                <a:solidFill>
                  <a:srgbClr val="A8ED00"/>
                </a:solidFill>
                <a:latin typeface="Cambria" pitchFamily="34" charset="0"/>
                <a:ea typeface="Cambria" pitchFamily="34" charset="-122"/>
                <a:cs typeface="Cambria" pitchFamily="34" charset="-120"/>
              </a:rPr>
              <a:t>01</a:t>
            </a:r>
            <a:endParaRPr lang="en-US" sz="1100" dirty="0"/>
          </a:p>
        </p:txBody>
      </p:sp>
      <p:sp>
        <p:nvSpPr>
          <p:cNvPr id="19" name="Text 17"/>
          <p:cNvSpPr/>
          <p:nvPr/>
        </p:nvSpPr>
        <p:spPr>
          <a:xfrm>
            <a:off x="841248" y="3383280"/>
            <a:ext cx="2132838" cy="594360"/>
          </a:xfrm>
          <a:prstGeom prst="rect">
            <a:avLst/>
          </a:prstGeom>
          <a:noFill/>
          <a:ln/>
        </p:spPr>
        <p:txBody>
          <a:bodyPr wrap="square" lIns="0" tIns="0" rIns="0" bIns="0" rtlCol="0" anchor="ctr"/>
          <a:lstStyle/>
          <a:p>
            <a:pPr marL="0" indent="0">
              <a:lnSpc>
                <a:spcPct val="105000"/>
              </a:lnSpc>
              <a:buNone/>
            </a:pPr>
            <a:r>
              <a:rPr lang="en-US" sz="1300" b="1" dirty="0">
                <a:solidFill>
                  <a:srgbClr val="151927"/>
                </a:solidFill>
                <a:latin typeface="Cambria" pitchFamily="34" charset="0"/>
                <a:ea typeface="Cambria" pitchFamily="34" charset="-122"/>
                <a:cs typeface="Cambria" pitchFamily="34" charset="-120"/>
              </a:rPr>
              <a:t>Governance &amp; sponsorship</a:t>
            </a:r>
            <a:endParaRPr lang="en-US" sz="1300" dirty="0"/>
          </a:p>
        </p:txBody>
      </p:sp>
      <p:sp>
        <p:nvSpPr>
          <p:cNvPr id="20" name="Shape 18"/>
          <p:cNvSpPr/>
          <p:nvPr/>
        </p:nvSpPr>
        <p:spPr>
          <a:xfrm>
            <a:off x="841248" y="4096512"/>
            <a:ext cx="109728" cy="109728"/>
          </a:xfrm>
          <a:prstGeom prst="ellipse">
            <a:avLst/>
          </a:prstGeom>
          <a:solidFill>
            <a:srgbClr val="A8ED00"/>
          </a:solidFill>
          <a:ln/>
        </p:spPr>
        <p:txBody>
          <a:bodyPr/>
          <a:lstStyle/>
          <a:p>
            <a:endParaRPr lang="da-DK"/>
          </a:p>
        </p:txBody>
      </p:sp>
      <p:sp>
        <p:nvSpPr>
          <p:cNvPr id="21" name="Text 19"/>
          <p:cNvSpPr/>
          <p:nvPr/>
        </p:nvSpPr>
        <p:spPr>
          <a:xfrm>
            <a:off x="1078992" y="3986784"/>
            <a:ext cx="1895094" cy="896112"/>
          </a:xfrm>
          <a:prstGeom prst="rect">
            <a:avLst/>
          </a:prstGeom>
          <a:noFill/>
          <a:ln/>
        </p:spPr>
        <p:txBody>
          <a:bodyPr wrap="square" lIns="0" tIns="0" rIns="0" bIns="0" rtlCol="0" anchor="t"/>
          <a:lstStyle/>
          <a:p>
            <a:pPr marL="0" indent="0">
              <a:lnSpc>
                <a:spcPct val="108000"/>
              </a:lnSpc>
              <a:buNone/>
            </a:pPr>
            <a:r>
              <a:rPr lang="en-US" sz="950" dirty="0">
                <a:solidFill>
                  <a:srgbClr val="667085"/>
                </a:solidFill>
                <a:latin typeface="Calibri" pitchFamily="34" charset="0"/>
                <a:ea typeface="Calibri" pitchFamily="34" charset="-122"/>
                <a:cs typeface="Calibri" pitchFamily="34" charset="-120"/>
              </a:rPr>
              <a:t>Define the stage-gate models with a few experienced PMs, then assign clear ownership.</a:t>
            </a:r>
            <a:endParaRPr lang="en-US" sz="950" dirty="0"/>
          </a:p>
        </p:txBody>
      </p:sp>
      <p:sp>
        <p:nvSpPr>
          <p:cNvPr id="22" name="Shape 20"/>
          <p:cNvSpPr/>
          <p:nvPr/>
        </p:nvSpPr>
        <p:spPr>
          <a:xfrm>
            <a:off x="841248" y="4992624"/>
            <a:ext cx="109728" cy="109728"/>
          </a:xfrm>
          <a:prstGeom prst="ellipse">
            <a:avLst/>
          </a:prstGeom>
          <a:solidFill>
            <a:srgbClr val="A8ED00"/>
          </a:solidFill>
          <a:ln/>
        </p:spPr>
        <p:txBody>
          <a:bodyPr/>
          <a:lstStyle/>
          <a:p>
            <a:endParaRPr lang="da-DK"/>
          </a:p>
        </p:txBody>
      </p:sp>
      <p:sp>
        <p:nvSpPr>
          <p:cNvPr id="23" name="Text 21"/>
          <p:cNvSpPr/>
          <p:nvPr/>
        </p:nvSpPr>
        <p:spPr>
          <a:xfrm>
            <a:off x="1078992" y="4882896"/>
            <a:ext cx="1895094" cy="896112"/>
          </a:xfrm>
          <a:prstGeom prst="rect">
            <a:avLst/>
          </a:prstGeom>
          <a:noFill/>
          <a:ln/>
        </p:spPr>
        <p:txBody>
          <a:bodyPr wrap="square" lIns="0" tIns="0" rIns="0" bIns="0" rtlCol="0" anchor="t"/>
          <a:lstStyle/>
          <a:p>
            <a:pPr marL="0" indent="0">
              <a:lnSpc>
                <a:spcPct val="108000"/>
              </a:lnSpc>
              <a:buNone/>
            </a:pPr>
            <a:r>
              <a:rPr lang="en-US" sz="950" dirty="0">
                <a:solidFill>
                  <a:srgbClr val="667085"/>
                </a:solidFill>
                <a:latin typeface="Calibri" pitchFamily="34" charset="0"/>
                <a:ea typeface="Calibri" pitchFamily="34" charset="-122"/>
                <a:cs typeface="Calibri" pitchFamily="34" charset="-120"/>
              </a:rPr>
              <a:t>Secure a visible executive sponsor — this is an organizational change, not an IT rollout.</a:t>
            </a:r>
            <a:endParaRPr lang="en-US" sz="950" dirty="0"/>
          </a:p>
        </p:txBody>
      </p:sp>
      <p:sp>
        <p:nvSpPr>
          <p:cNvPr id="24" name="Shape 22"/>
          <p:cNvSpPr/>
          <p:nvPr/>
        </p:nvSpPr>
        <p:spPr>
          <a:xfrm>
            <a:off x="3431286" y="2697480"/>
            <a:ext cx="2535174" cy="3246120"/>
          </a:xfrm>
          <a:prstGeom prst="roundRect">
            <a:avLst>
              <a:gd name="adj" fmla="val 3246"/>
            </a:avLst>
          </a:prstGeom>
          <a:solidFill>
            <a:srgbClr val="FFFFFF"/>
          </a:solidFill>
          <a:ln w="12700">
            <a:solidFill>
              <a:srgbClr val="E5E9F1"/>
            </a:solidFill>
            <a:prstDash val="solid"/>
          </a:ln>
          <a:effectLst>
            <a:outerShdw blurRad="177800" dist="50800" dir="5400000" algn="bl" rotWithShape="0">
              <a:srgbClr val="17213D">
                <a:alpha val="12000"/>
              </a:srgbClr>
            </a:outerShdw>
          </a:effectLst>
        </p:spPr>
        <p:txBody>
          <a:bodyPr/>
          <a:lstStyle/>
          <a:p>
            <a:endParaRPr lang="da-DK"/>
          </a:p>
        </p:txBody>
      </p:sp>
      <p:sp>
        <p:nvSpPr>
          <p:cNvPr id="25" name="Shape 23"/>
          <p:cNvSpPr/>
          <p:nvPr/>
        </p:nvSpPr>
        <p:spPr>
          <a:xfrm>
            <a:off x="3632454" y="2898648"/>
            <a:ext cx="384048" cy="384048"/>
          </a:xfrm>
          <a:prstGeom prst="ellipse">
            <a:avLst/>
          </a:prstGeom>
          <a:solidFill>
            <a:srgbClr val="0D1324"/>
          </a:solidFill>
          <a:ln/>
        </p:spPr>
        <p:txBody>
          <a:bodyPr/>
          <a:lstStyle/>
          <a:p>
            <a:endParaRPr lang="da-DK"/>
          </a:p>
        </p:txBody>
      </p:sp>
      <p:sp>
        <p:nvSpPr>
          <p:cNvPr id="26" name="Text 24"/>
          <p:cNvSpPr/>
          <p:nvPr/>
        </p:nvSpPr>
        <p:spPr>
          <a:xfrm>
            <a:off x="3632454" y="2898648"/>
            <a:ext cx="384048" cy="384048"/>
          </a:xfrm>
          <a:prstGeom prst="rect">
            <a:avLst/>
          </a:prstGeom>
          <a:noFill/>
          <a:ln/>
        </p:spPr>
        <p:txBody>
          <a:bodyPr wrap="square" lIns="0" tIns="0" rIns="0" bIns="0" rtlCol="0" anchor="ctr"/>
          <a:lstStyle/>
          <a:p>
            <a:pPr marL="0" indent="0" algn="ctr">
              <a:buNone/>
            </a:pPr>
            <a:r>
              <a:rPr lang="en-US" sz="1100" b="1" dirty="0">
                <a:solidFill>
                  <a:srgbClr val="00AEB8"/>
                </a:solidFill>
                <a:latin typeface="Cambria" pitchFamily="34" charset="0"/>
                <a:ea typeface="Cambria" pitchFamily="34" charset="-122"/>
                <a:cs typeface="Cambria" pitchFamily="34" charset="-120"/>
              </a:rPr>
              <a:t>02</a:t>
            </a:r>
            <a:endParaRPr lang="en-US" sz="1100" dirty="0"/>
          </a:p>
        </p:txBody>
      </p:sp>
      <p:sp>
        <p:nvSpPr>
          <p:cNvPr id="27" name="Text 25"/>
          <p:cNvSpPr/>
          <p:nvPr/>
        </p:nvSpPr>
        <p:spPr>
          <a:xfrm>
            <a:off x="3632454" y="3383280"/>
            <a:ext cx="2132838" cy="594360"/>
          </a:xfrm>
          <a:prstGeom prst="rect">
            <a:avLst/>
          </a:prstGeom>
          <a:noFill/>
          <a:ln/>
        </p:spPr>
        <p:txBody>
          <a:bodyPr wrap="square" lIns="0" tIns="0" rIns="0" bIns="0" rtlCol="0" anchor="ctr"/>
          <a:lstStyle/>
          <a:p>
            <a:pPr marL="0" indent="0">
              <a:lnSpc>
                <a:spcPct val="105000"/>
              </a:lnSpc>
              <a:buNone/>
            </a:pPr>
            <a:r>
              <a:rPr lang="en-US" sz="1300" b="1" dirty="0">
                <a:solidFill>
                  <a:srgbClr val="151927"/>
                </a:solidFill>
                <a:latin typeface="Cambria" pitchFamily="34" charset="0"/>
                <a:ea typeface="Cambria" pitchFamily="34" charset="-122"/>
                <a:cs typeface="Cambria" pitchFamily="34" charset="-120"/>
              </a:rPr>
              <a:t>Communicate the why</a:t>
            </a:r>
            <a:endParaRPr lang="en-US" sz="1300" dirty="0"/>
          </a:p>
        </p:txBody>
      </p:sp>
      <p:sp>
        <p:nvSpPr>
          <p:cNvPr id="28" name="Shape 26"/>
          <p:cNvSpPr/>
          <p:nvPr/>
        </p:nvSpPr>
        <p:spPr>
          <a:xfrm>
            <a:off x="3632454" y="4096512"/>
            <a:ext cx="109728" cy="109728"/>
          </a:xfrm>
          <a:prstGeom prst="ellipse">
            <a:avLst/>
          </a:prstGeom>
          <a:solidFill>
            <a:srgbClr val="00AEB8"/>
          </a:solidFill>
          <a:ln/>
        </p:spPr>
        <p:txBody>
          <a:bodyPr/>
          <a:lstStyle/>
          <a:p>
            <a:endParaRPr lang="da-DK"/>
          </a:p>
        </p:txBody>
      </p:sp>
      <p:sp>
        <p:nvSpPr>
          <p:cNvPr id="29" name="Text 27"/>
          <p:cNvSpPr/>
          <p:nvPr/>
        </p:nvSpPr>
        <p:spPr>
          <a:xfrm>
            <a:off x="3870198" y="3986784"/>
            <a:ext cx="1895094" cy="896112"/>
          </a:xfrm>
          <a:prstGeom prst="rect">
            <a:avLst/>
          </a:prstGeom>
          <a:noFill/>
          <a:ln/>
        </p:spPr>
        <p:txBody>
          <a:bodyPr wrap="square" lIns="0" tIns="0" rIns="0" bIns="0" rtlCol="0" anchor="t"/>
          <a:lstStyle/>
          <a:p>
            <a:pPr marL="0" indent="0">
              <a:lnSpc>
                <a:spcPct val="108000"/>
              </a:lnSpc>
              <a:buNone/>
            </a:pPr>
            <a:r>
              <a:rPr lang="en-US" sz="950" dirty="0">
                <a:solidFill>
                  <a:srgbClr val="667085"/>
                </a:solidFill>
                <a:latin typeface="Calibri" pitchFamily="34" charset="0"/>
                <a:ea typeface="Calibri" pitchFamily="34" charset="-122"/>
                <a:cs typeface="Calibri" pitchFamily="34" charset="-120"/>
              </a:rPr>
              <a:t>Make the case per role: less duplicate reporting for PMs, real-time insight for portfolio managers. Improved overview, coordination and coherence.</a:t>
            </a:r>
            <a:endParaRPr lang="en-US" sz="950" dirty="0"/>
          </a:p>
        </p:txBody>
      </p:sp>
      <p:sp>
        <p:nvSpPr>
          <p:cNvPr id="30" name="Shape 28"/>
          <p:cNvSpPr/>
          <p:nvPr/>
        </p:nvSpPr>
        <p:spPr>
          <a:xfrm>
            <a:off x="3632454" y="4992624"/>
            <a:ext cx="109728" cy="109728"/>
          </a:xfrm>
          <a:prstGeom prst="ellipse">
            <a:avLst/>
          </a:prstGeom>
          <a:solidFill>
            <a:srgbClr val="00AEB8"/>
          </a:solidFill>
          <a:ln/>
        </p:spPr>
        <p:txBody>
          <a:bodyPr/>
          <a:lstStyle/>
          <a:p>
            <a:endParaRPr lang="da-DK"/>
          </a:p>
        </p:txBody>
      </p:sp>
      <p:sp>
        <p:nvSpPr>
          <p:cNvPr id="31" name="Text 29"/>
          <p:cNvSpPr/>
          <p:nvPr/>
        </p:nvSpPr>
        <p:spPr>
          <a:xfrm>
            <a:off x="3870198" y="4882896"/>
            <a:ext cx="1895094" cy="896112"/>
          </a:xfrm>
          <a:prstGeom prst="rect">
            <a:avLst/>
          </a:prstGeom>
          <a:noFill/>
          <a:ln/>
        </p:spPr>
        <p:txBody>
          <a:bodyPr wrap="square" lIns="0" tIns="0" rIns="0" bIns="0" rtlCol="0" anchor="t"/>
          <a:lstStyle/>
          <a:p>
            <a:pPr marL="0" indent="0">
              <a:lnSpc>
                <a:spcPct val="108000"/>
              </a:lnSpc>
              <a:buNone/>
            </a:pPr>
            <a:r>
              <a:rPr lang="en-US" sz="950" dirty="0">
                <a:solidFill>
                  <a:srgbClr val="667085"/>
                </a:solidFill>
                <a:latin typeface="Calibri" pitchFamily="34" charset="0"/>
                <a:ea typeface="Calibri" pitchFamily="34" charset="-122"/>
                <a:cs typeface="Calibri" pitchFamily="34" charset="-120"/>
              </a:rPr>
              <a:t>Repeat the message — one kickoff email won't build awareness.</a:t>
            </a:r>
            <a:endParaRPr lang="en-US" sz="950" dirty="0"/>
          </a:p>
        </p:txBody>
      </p:sp>
      <p:sp>
        <p:nvSpPr>
          <p:cNvPr id="32" name="Shape 30"/>
          <p:cNvSpPr/>
          <p:nvPr/>
        </p:nvSpPr>
        <p:spPr>
          <a:xfrm>
            <a:off x="6222492" y="2697480"/>
            <a:ext cx="2535174" cy="3246120"/>
          </a:xfrm>
          <a:prstGeom prst="roundRect">
            <a:avLst>
              <a:gd name="adj" fmla="val 3246"/>
            </a:avLst>
          </a:prstGeom>
          <a:solidFill>
            <a:srgbClr val="FFFFFF"/>
          </a:solidFill>
          <a:ln w="12700">
            <a:solidFill>
              <a:srgbClr val="E5E9F1"/>
            </a:solidFill>
            <a:prstDash val="solid"/>
          </a:ln>
          <a:effectLst>
            <a:outerShdw blurRad="177800" dist="50800" dir="5400000" algn="bl" rotWithShape="0">
              <a:srgbClr val="17213D">
                <a:alpha val="12000"/>
              </a:srgbClr>
            </a:outerShdw>
          </a:effectLst>
        </p:spPr>
        <p:txBody>
          <a:bodyPr/>
          <a:lstStyle/>
          <a:p>
            <a:endParaRPr lang="da-DK"/>
          </a:p>
        </p:txBody>
      </p:sp>
      <p:sp>
        <p:nvSpPr>
          <p:cNvPr id="33" name="Shape 31"/>
          <p:cNvSpPr/>
          <p:nvPr/>
        </p:nvSpPr>
        <p:spPr>
          <a:xfrm>
            <a:off x="6423660" y="2898648"/>
            <a:ext cx="384048" cy="384048"/>
          </a:xfrm>
          <a:prstGeom prst="ellipse">
            <a:avLst/>
          </a:prstGeom>
          <a:solidFill>
            <a:srgbClr val="0D1324"/>
          </a:solidFill>
          <a:ln/>
        </p:spPr>
        <p:txBody>
          <a:bodyPr/>
          <a:lstStyle/>
          <a:p>
            <a:endParaRPr lang="da-DK"/>
          </a:p>
        </p:txBody>
      </p:sp>
      <p:sp>
        <p:nvSpPr>
          <p:cNvPr id="34" name="Text 32"/>
          <p:cNvSpPr/>
          <p:nvPr/>
        </p:nvSpPr>
        <p:spPr>
          <a:xfrm>
            <a:off x="6423660" y="2898648"/>
            <a:ext cx="384048" cy="384048"/>
          </a:xfrm>
          <a:prstGeom prst="rect">
            <a:avLst/>
          </a:prstGeom>
          <a:noFill/>
          <a:ln/>
        </p:spPr>
        <p:txBody>
          <a:bodyPr wrap="square" lIns="0" tIns="0" rIns="0" bIns="0" rtlCol="0" anchor="ctr"/>
          <a:lstStyle/>
          <a:p>
            <a:pPr marL="0" indent="0" algn="ctr">
              <a:buNone/>
            </a:pPr>
            <a:r>
              <a:rPr lang="en-US" sz="1100" b="1" dirty="0">
                <a:solidFill>
                  <a:srgbClr val="6D5DFC"/>
                </a:solidFill>
                <a:latin typeface="Cambria" pitchFamily="34" charset="0"/>
                <a:ea typeface="Cambria" pitchFamily="34" charset="-122"/>
                <a:cs typeface="Cambria" pitchFamily="34" charset="-120"/>
              </a:rPr>
              <a:t>03</a:t>
            </a:r>
            <a:endParaRPr lang="en-US" sz="1100" dirty="0"/>
          </a:p>
        </p:txBody>
      </p:sp>
      <p:sp>
        <p:nvSpPr>
          <p:cNvPr id="35" name="Text 33"/>
          <p:cNvSpPr/>
          <p:nvPr/>
        </p:nvSpPr>
        <p:spPr>
          <a:xfrm>
            <a:off x="6423660" y="3383280"/>
            <a:ext cx="2132838" cy="594360"/>
          </a:xfrm>
          <a:prstGeom prst="rect">
            <a:avLst/>
          </a:prstGeom>
          <a:noFill/>
          <a:ln/>
        </p:spPr>
        <p:txBody>
          <a:bodyPr wrap="square" lIns="0" tIns="0" rIns="0" bIns="0" rtlCol="0" anchor="ctr"/>
          <a:lstStyle/>
          <a:p>
            <a:pPr marL="0" indent="0">
              <a:lnSpc>
                <a:spcPct val="105000"/>
              </a:lnSpc>
              <a:buNone/>
            </a:pPr>
            <a:r>
              <a:rPr lang="en-US" sz="1300" b="1" dirty="0">
                <a:solidFill>
                  <a:srgbClr val="151927"/>
                </a:solidFill>
                <a:latin typeface="Cambria" pitchFamily="34" charset="0"/>
                <a:ea typeface="Cambria" pitchFamily="34" charset="-122"/>
                <a:cs typeface="Cambria" pitchFamily="34" charset="-120"/>
              </a:rPr>
              <a:t>Train by role</a:t>
            </a:r>
            <a:endParaRPr lang="en-US" sz="1300" dirty="0"/>
          </a:p>
        </p:txBody>
      </p:sp>
      <p:sp>
        <p:nvSpPr>
          <p:cNvPr id="36" name="Shape 34"/>
          <p:cNvSpPr/>
          <p:nvPr/>
        </p:nvSpPr>
        <p:spPr>
          <a:xfrm>
            <a:off x="6423660" y="4096512"/>
            <a:ext cx="109728" cy="109728"/>
          </a:xfrm>
          <a:prstGeom prst="ellipse">
            <a:avLst/>
          </a:prstGeom>
          <a:solidFill>
            <a:srgbClr val="6D5DFC"/>
          </a:solidFill>
          <a:ln/>
        </p:spPr>
        <p:txBody>
          <a:bodyPr/>
          <a:lstStyle/>
          <a:p>
            <a:endParaRPr lang="da-DK"/>
          </a:p>
        </p:txBody>
      </p:sp>
      <p:sp>
        <p:nvSpPr>
          <p:cNvPr id="37" name="Text 35"/>
          <p:cNvSpPr/>
          <p:nvPr/>
        </p:nvSpPr>
        <p:spPr>
          <a:xfrm>
            <a:off x="6661404" y="3986784"/>
            <a:ext cx="1895094" cy="896112"/>
          </a:xfrm>
          <a:prstGeom prst="rect">
            <a:avLst/>
          </a:prstGeom>
          <a:noFill/>
          <a:ln/>
        </p:spPr>
        <p:txBody>
          <a:bodyPr wrap="square" lIns="0" tIns="0" rIns="0" bIns="0" rtlCol="0" anchor="t"/>
          <a:lstStyle/>
          <a:p>
            <a:pPr marL="0" indent="0">
              <a:lnSpc>
                <a:spcPct val="108000"/>
              </a:lnSpc>
              <a:buNone/>
            </a:pPr>
            <a:r>
              <a:rPr lang="en-US" sz="950" dirty="0">
                <a:solidFill>
                  <a:srgbClr val="667085"/>
                </a:solidFill>
                <a:latin typeface="Calibri" pitchFamily="34" charset="0"/>
                <a:ea typeface="Calibri" pitchFamily="34" charset="-122"/>
                <a:cs typeface="Calibri" pitchFamily="34" charset="-120"/>
              </a:rPr>
              <a:t>Use guided, role-based onboarding — not a single generic walkthrough.</a:t>
            </a:r>
            <a:endParaRPr lang="en-US" sz="950" dirty="0"/>
          </a:p>
        </p:txBody>
      </p:sp>
      <p:sp>
        <p:nvSpPr>
          <p:cNvPr id="38" name="Shape 36"/>
          <p:cNvSpPr/>
          <p:nvPr/>
        </p:nvSpPr>
        <p:spPr>
          <a:xfrm>
            <a:off x="6423660" y="4992624"/>
            <a:ext cx="109728" cy="109728"/>
          </a:xfrm>
          <a:prstGeom prst="ellipse">
            <a:avLst/>
          </a:prstGeom>
          <a:solidFill>
            <a:srgbClr val="6D5DFC"/>
          </a:solidFill>
          <a:ln/>
        </p:spPr>
        <p:txBody>
          <a:bodyPr/>
          <a:lstStyle/>
          <a:p>
            <a:endParaRPr lang="da-DK"/>
          </a:p>
        </p:txBody>
      </p:sp>
      <p:sp>
        <p:nvSpPr>
          <p:cNvPr id="39" name="Text 37"/>
          <p:cNvSpPr/>
          <p:nvPr/>
        </p:nvSpPr>
        <p:spPr>
          <a:xfrm>
            <a:off x="6661404" y="4882896"/>
            <a:ext cx="1895094" cy="896112"/>
          </a:xfrm>
          <a:prstGeom prst="rect">
            <a:avLst/>
          </a:prstGeom>
          <a:noFill/>
          <a:ln/>
        </p:spPr>
        <p:txBody>
          <a:bodyPr wrap="square" lIns="0" tIns="0" rIns="0" bIns="0" rtlCol="0" anchor="t"/>
          <a:lstStyle/>
          <a:p>
            <a:pPr marL="0" indent="0">
              <a:lnSpc>
                <a:spcPct val="108000"/>
              </a:lnSpc>
              <a:buNone/>
            </a:pPr>
            <a:r>
              <a:rPr lang="en-US" sz="950" dirty="0">
                <a:solidFill>
                  <a:srgbClr val="667085"/>
                </a:solidFill>
                <a:latin typeface="Calibri" pitchFamily="34" charset="0"/>
                <a:ea typeface="Calibri" pitchFamily="34" charset="-122"/>
                <a:cs typeface="Calibri" pitchFamily="34" charset="-120"/>
              </a:rPr>
              <a:t>Appoint local champions who can support colleagues day to day.</a:t>
            </a:r>
            <a:endParaRPr lang="en-US" sz="950" dirty="0"/>
          </a:p>
        </p:txBody>
      </p:sp>
      <p:sp>
        <p:nvSpPr>
          <p:cNvPr id="40" name="Shape 38"/>
          <p:cNvSpPr/>
          <p:nvPr/>
        </p:nvSpPr>
        <p:spPr>
          <a:xfrm>
            <a:off x="9013698" y="2697480"/>
            <a:ext cx="2535174" cy="3246120"/>
          </a:xfrm>
          <a:prstGeom prst="roundRect">
            <a:avLst>
              <a:gd name="adj" fmla="val 3246"/>
            </a:avLst>
          </a:prstGeom>
          <a:solidFill>
            <a:srgbClr val="FFFFFF"/>
          </a:solidFill>
          <a:ln w="12700">
            <a:solidFill>
              <a:srgbClr val="E5E9F1"/>
            </a:solidFill>
            <a:prstDash val="solid"/>
          </a:ln>
          <a:effectLst>
            <a:outerShdw blurRad="177800" dist="50800" dir="5400000" algn="bl" rotWithShape="0">
              <a:srgbClr val="17213D">
                <a:alpha val="12000"/>
              </a:srgbClr>
            </a:outerShdw>
          </a:effectLst>
        </p:spPr>
        <p:txBody>
          <a:bodyPr/>
          <a:lstStyle/>
          <a:p>
            <a:endParaRPr lang="da-DK"/>
          </a:p>
        </p:txBody>
      </p:sp>
      <p:sp>
        <p:nvSpPr>
          <p:cNvPr id="41" name="Shape 39"/>
          <p:cNvSpPr/>
          <p:nvPr/>
        </p:nvSpPr>
        <p:spPr>
          <a:xfrm>
            <a:off x="9214866" y="2898648"/>
            <a:ext cx="384048" cy="384048"/>
          </a:xfrm>
          <a:prstGeom prst="ellipse">
            <a:avLst/>
          </a:prstGeom>
          <a:solidFill>
            <a:srgbClr val="0D1324"/>
          </a:solidFill>
          <a:ln/>
        </p:spPr>
        <p:txBody>
          <a:bodyPr/>
          <a:lstStyle/>
          <a:p>
            <a:endParaRPr lang="da-DK"/>
          </a:p>
        </p:txBody>
      </p:sp>
      <p:sp>
        <p:nvSpPr>
          <p:cNvPr id="42" name="Text 40"/>
          <p:cNvSpPr/>
          <p:nvPr/>
        </p:nvSpPr>
        <p:spPr>
          <a:xfrm>
            <a:off x="9214866" y="2898648"/>
            <a:ext cx="384048" cy="384048"/>
          </a:xfrm>
          <a:prstGeom prst="rect">
            <a:avLst/>
          </a:prstGeom>
          <a:noFill/>
          <a:ln/>
        </p:spPr>
        <p:txBody>
          <a:bodyPr wrap="square" lIns="0" tIns="0" rIns="0" bIns="0" rtlCol="0" anchor="ctr"/>
          <a:lstStyle/>
          <a:p>
            <a:pPr marL="0" indent="0" algn="ctr">
              <a:buNone/>
            </a:pPr>
            <a:r>
              <a:rPr lang="en-US" sz="1100" b="1" dirty="0">
                <a:solidFill>
                  <a:srgbClr val="D331B7"/>
                </a:solidFill>
                <a:latin typeface="Cambria" pitchFamily="34" charset="0"/>
                <a:ea typeface="Cambria" pitchFamily="34" charset="-122"/>
                <a:cs typeface="Cambria" pitchFamily="34" charset="-120"/>
              </a:rPr>
              <a:t>04</a:t>
            </a:r>
            <a:endParaRPr lang="en-US" sz="1100" dirty="0"/>
          </a:p>
        </p:txBody>
      </p:sp>
      <p:sp>
        <p:nvSpPr>
          <p:cNvPr id="43" name="Text 41"/>
          <p:cNvSpPr/>
          <p:nvPr/>
        </p:nvSpPr>
        <p:spPr>
          <a:xfrm>
            <a:off x="9214866" y="3383280"/>
            <a:ext cx="2132838" cy="594360"/>
          </a:xfrm>
          <a:prstGeom prst="rect">
            <a:avLst/>
          </a:prstGeom>
          <a:noFill/>
          <a:ln/>
        </p:spPr>
        <p:txBody>
          <a:bodyPr wrap="square" lIns="0" tIns="0" rIns="0" bIns="0" rtlCol="0" anchor="ctr"/>
          <a:lstStyle/>
          <a:p>
            <a:pPr marL="0" indent="0">
              <a:lnSpc>
                <a:spcPct val="105000"/>
              </a:lnSpc>
              <a:buNone/>
            </a:pPr>
            <a:r>
              <a:rPr lang="en-US" sz="1300" b="1" dirty="0">
                <a:solidFill>
                  <a:srgbClr val="151927"/>
                </a:solidFill>
                <a:latin typeface="Cambria" pitchFamily="34" charset="0"/>
                <a:ea typeface="Cambria" pitchFamily="34" charset="-122"/>
                <a:cs typeface="Cambria" pitchFamily="34" charset="-120"/>
              </a:rPr>
              <a:t>Retire the old ways</a:t>
            </a:r>
            <a:endParaRPr lang="en-US" sz="1300" dirty="0"/>
          </a:p>
        </p:txBody>
      </p:sp>
      <p:sp>
        <p:nvSpPr>
          <p:cNvPr id="44" name="Shape 42"/>
          <p:cNvSpPr/>
          <p:nvPr/>
        </p:nvSpPr>
        <p:spPr>
          <a:xfrm>
            <a:off x="9214866" y="4096512"/>
            <a:ext cx="109728" cy="109728"/>
          </a:xfrm>
          <a:prstGeom prst="ellipse">
            <a:avLst/>
          </a:prstGeom>
          <a:solidFill>
            <a:srgbClr val="D331B7"/>
          </a:solidFill>
          <a:ln/>
        </p:spPr>
        <p:txBody>
          <a:bodyPr/>
          <a:lstStyle/>
          <a:p>
            <a:endParaRPr lang="da-DK"/>
          </a:p>
        </p:txBody>
      </p:sp>
      <p:sp>
        <p:nvSpPr>
          <p:cNvPr id="45" name="Text 43"/>
          <p:cNvSpPr/>
          <p:nvPr/>
        </p:nvSpPr>
        <p:spPr>
          <a:xfrm>
            <a:off x="9452610" y="3986784"/>
            <a:ext cx="1895094" cy="896112"/>
          </a:xfrm>
          <a:prstGeom prst="rect">
            <a:avLst/>
          </a:prstGeom>
          <a:noFill/>
          <a:ln/>
        </p:spPr>
        <p:txBody>
          <a:bodyPr wrap="square" lIns="0" tIns="0" rIns="0" bIns="0" rtlCol="0" anchor="t"/>
          <a:lstStyle/>
          <a:p>
            <a:pPr marL="0" indent="0">
              <a:lnSpc>
                <a:spcPct val="108000"/>
              </a:lnSpc>
              <a:buNone/>
            </a:pPr>
            <a:r>
              <a:rPr lang="en-US" sz="950" dirty="0">
                <a:solidFill>
                  <a:srgbClr val="667085"/>
                </a:solidFill>
                <a:latin typeface="Calibri" pitchFamily="34" charset="0"/>
                <a:ea typeface="Calibri" pitchFamily="34" charset="-122"/>
                <a:cs typeface="Calibri" pitchFamily="34" charset="-120"/>
              </a:rPr>
              <a:t>Set a cutover date for the spreadsheets and decks 1PM replaces.</a:t>
            </a:r>
            <a:endParaRPr lang="en-US" sz="950" dirty="0"/>
          </a:p>
        </p:txBody>
      </p:sp>
      <p:sp>
        <p:nvSpPr>
          <p:cNvPr id="46" name="Shape 44"/>
          <p:cNvSpPr/>
          <p:nvPr/>
        </p:nvSpPr>
        <p:spPr>
          <a:xfrm>
            <a:off x="9214866" y="4992624"/>
            <a:ext cx="109728" cy="109728"/>
          </a:xfrm>
          <a:prstGeom prst="ellipse">
            <a:avLst/>
          </a:prstGeom>
          <a:solidFill>
            <a:srgbClr val="D331B7"/>
          </a:solidFill>
          <a:ln/>
        </p:spPr>
        <p:txBody>
          <a:bodyPr/>
          <a:lstStyle/>
          <a:p>
            <a:endParaRPr lang="da-DK"/>
          </a:p>
        </p:txBody>
      </p:sp>
      <p:sp>
        <p:nvSpPr>
          <p:cNvPr id="47" name="Text 45"/>
          <p:cNvSpPr/>
          <p:nvPr/>
        </p:nvSpPr>
        <p:spPr>
          <a:xfrm>
            <a:off x="9452610" y="4882896"/>
            <a:ext cx="1895094" cy="896112"/>
          </a:xfrm>
          <a:prstGeom prst="rect">
            <a:avLst/>
          </a:prstGeom>
          <a:noFill/>
          <a:ln/>
        </p:spPr>
        <p:txBody>
          <a:bodyPr wrap="square" lIns="0" tIns="0" rIns="0" bIns="0" rtlCol="0" anchor="t"/>
          <a:lstStyle/>
          <a:p>
            <a:pPr marL="0" indent="0">
              <a:lnSpc>
                <a:spcPct val="108000"/>
              </a:lnSpc>
              <a:buNone/>
            </a:pPr>
            <a:r>
              <a:rPr lang="en-US" sz="950" dirty="0">
                <a:solidFill>
                  <a:srgbClr val="667085"/>
                </a:solidFill>
                <a:latin typeface="Calibri" pitchFamily="34" charset="0"/>
                <a:ea typeface="Calibri" pitchFamily="34" charset="-122"/>
                <a:cs typeface="Calibri" pitchFamily="34" charset="-120"/>
              </a:rPr>
              <a:t>Embed 1PM in existing meetings, and track adoption afterwards.</a:t>
            </a:r>
            <a:endParaRPr lang="en-US" sz="950" dirty="0"/>
          </a:p>
        </p:txBody>
      </p:sp>
      <p:sp>
        <p:nvSpPr>
          <p:cNvPr id="48" name="Text 46"/>
          <p:cNvSpPr/>
          <p:nvPr/>
        </p:nvSpPr>
        <p:spPr>
          <a:xfrm>
            <a:off x="640080" y="6537960"/>
            <a:ext cx="5486400" cy="256032"/>
          </a:xfrm>
          <a:prstGeom prst="rect">
            <a:avLst/>
          </a:prstGeom>
          <a:noFill/>
          <a:ln/>
        </p:spPr>
        <p:txBody>
          <a:bodyPr wrap="square" lIns="0" tIns="0" rIns="0" bIns="0" rtlCol="0" anchor="ctr"/>
          <a:lstStyle/>
          <a:p>
            <a:pPr marL="0" indent="0">
              <a:buNone/>
            </a:pPr>
            <a:r>
              <a:rPr lang="en-US" sz="850" dirty="0">
                <a:solidFill>
                  <a:srgbClr val="667085"/>
                </a:solidFill>
                <a:latin typeface="Calibri" pitchFamily="34" charset="0"/>
                <a:ea typeface="Calibri" pitchFamily="34" charset="-122"/>
                <a:cs typeface="Calibri" pitchFamily="34" charset="-120"/>
              </a:rPr>
              <a:t>Get started — Organizational adoption</a:t>
            </a:r>
            <a:endParaRPr lang="en-US" sz="850" dirty="0"/>
          </a:p>
        </p:txBody>
      </p:sp>
      <p:sp>
        <p:nvSpPr>
          <p:cNvPr id="49" name="Text 47"/>
          <p:cNvSpPr/>
          <p:nvPr/>
        </p:nvSpPr>
        <p:spPr>
          <a:xfrm>
            <a:off x="10607040" y="6537960"/>
            <a:ext cx="914400" cy="256032"/>
          </a:xfrm>
          <a:prstGeom prst="rect">
            <a:avLst/>
          </a:prstGeom>
          <a:noFill/>
          <a:ln/>
        </p:spPr>
        <p:txBody>
          <a:bodyPr wrap="square" lIns="0" tIns="0" rIns="0" bIns="0" rtlCol="0" anchor="ctr"/>
          <a:lstStyle/>
          <a:p>
            <a:pPr marL="0" indent="0" algn="r">
              <a:buNone/>
            </a:pPr>
            <a:r>
              <a:rPr lang="en-US" sz="850" b="1" dirty="0">
                <a:solidFill>
                  <a:srgbClr val="667085"/>
                </a:solidFill>
                <a:latin typeface="Calibri" pitchFamily="34" charset="0"/>
                <a:ea typeface="Calibri" pitchFamily="34" charset="-122"/>
                <a:cs typeface="Calibri" pitchFamily="34" charset="-120"/>
              </a:rPr>
              <a:t>1PM</a:t>
            </a:r>
            <a:endParaRPr lang="en-US" sz="850" dirty="0"/>
          </a:p>
        </p:txBody>
      </p:sp>
      <p:sp>
        <p:nvSpPr>
          <p:cNvPr id="50" name="Text 48"/>
          <p:cNvSpPr/>
          <p:nvPr/>
        </p:nvSpPr>
        <p:spPr>
          <a:xfrm>
            <a:off x="11475720" y="6537960"/>
            <a:ext cx="548640" cy="256032"/>
          </a:xfrm>
          <a:prstGeom prst="rect">
            <a:avLst/>
          </a:prstGeom>
          <a:noFill/>
          <a:ln/>
        </p:spPr>
        <p:txBody>
          <a:bodyPr wrap="square" lIns="0" tIns="0" rIns="0" bIns="0" rtlCol="0" anchor="ctr"/>
          <a:lstStyle/>
          <a:p>
            <a:pPr marL="0" indent="0" algn="r">
              <a:buNone/>
            </a:pPr>
            <a:r>
              <a:rPr lang="en-US" sz="850" dirty="0">
                <a:solidFill>
                  <a:srgbClr val="667085"/>
                </a:solidFill>
                <a:latin typeface="Calibri" pitchFamily="34" charset="0"/>
                <a:ea typeface="Calibri" pitchFamily="34" charset="-122"/>
                <a:cs typeface="Calibri" pitchFamily="34" charset="-120"/>
              </a:rPr>
              <a:t>25</a:t>
            </a:r>
            <a:endParaRPr lang="en-US" sz="850" dirty="0"/>
          </a:p>
        </p:txBody>
      </p:sp>
      <p:sp>
        <p:nvSpPr>
          <p:cNvPr id="51" name="Rounded Rectangle 50"/>
          <p:cNvSpPr/>
          <p:nvPr/>
        </p:nvSpPr>
        <p:spPr>
          <a:xfrm>
            <a:off x="11603736" y="370332"/>
            <a:ext cx="201168" cy="100584"/>
          </a:xfrm>
          <a:prstGeom prst="roundRect">
            <a:avLst/>
          </a:prstGeom>
          <a:solidFill>
            <a:srgbClr val="6B8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 0"/>
          <p:cNvSpPr/>
          <p:nvPr/>
        </p:nvSpPr>
        <p:spPr>
          <a:xfrm>
            <a:off x="640080" y="292608"/>
            <a:ext cx="8229600" cy="256032"/>
          </a:xfrm>
          <a:prstGeom prst="rect">
            <a:avLst/>
          </a:prstGeom>
          <a:noFill/>
          <a:ln/>
        </p:spPr>
        <p:txBody>
          <a:bodyPr wrap="square" lIns="0" tIns="0" rIns="0" bIns="0" rtlCol="0" anchor="ctr"/>
          <a:lstStyle/>
          <a:p>
            <a:pPr marL="0" indent="0">
              <a:buNone/>
            </a:pPr>
            <a:r>
              <a:rPr lang="en-US" sz="900" kern="0" spc="40" dirty="0">
                <a:solidFill>
                  <a:srgbClr val="AAB2C2"/>
                </a:solidFill>
                <a:latin typeface="Calibri" pitchFamily="34" charset="0"/>
                <a:ea typeface="Calibri" pitchFamily="34" charset="-122"/>
                <a:cs typeface="Calibri" pitchFamily="34" charset="-120"/>
              </a:rPr>
              <a:t>1 · Introduction</a:t>
            </a:r>
            <a:r>
              <a:rPr lang="en-US" sz="900" dirty="0">
                <a:solidFill>
                  <a:srgbClr val="000000"/>
                </a:solidFill>
              </a:rPr>
              <a:t>    </a:t>
            </a:r>
            <a:r>
              <a:rPr lang="en-US" sz="900" b="1" kern="0" spc="40" dirty="0">
                <a:solidFill>
                  <a:srgbClr val="6B8F00"/>
                </a:solidFill>
                <a:latin typeface="Calibri" pitchFamily="34" charset="0"/>
                <a:ea typeface="Calibri" pitchFamily="34" charset="-122"/>
                <a:cs typeface="Calibri" pitchFamily="34" charset="-120"/>
              </a:rPr>
              <a:t>2 · Why 1PM</a:t>
            </a:r>
            <a:r>
              <a:rPr lang="en-US" sz="900" dirty="0">
                <a:solidFill>
                  <a:srgbClr val="000000"/>
                </a:solidFill>
              </a:rPr>
              <a:t>    </a:t>
            </a:r>
            <a:r>
              <a:rPr lang="en-US" sz="900" kern="0" spc="40" dirty="0">
                <a:solidFill>
                  <a:srgbClr val="AAB2C2"/>
                </a:solidFill>
                <a:latin typeface="Calibri" pitchFamily="34" charset="0"/>
                <a:ea typeface="Calibri" pitchFamily="34" charset="-122"/>
                <a:cs typeface="Calibri" pitchFamily="34" charset="-120"/>
              </a:rPr>
              <a:t>3 · Product tour</a:t>
            </a:r>
            <a:r>
              <a:rPr lang="en-US" sz="900" dirty="0">
                <a:solidFill>
                  <a:srgbClr val="000000"/>
                </a:solidFill>
              </a:rPr>
              <a:t>    </a:t>
            </a:r>
            <a:r>
              <a:rPr lang="en-US" sz="900" kern="0" spc="40" dirty="0">
                <a:solidFill>
                  <a:srgbClr val="AAB2C2"/>
                </a:solidFill>
                <a:latin typeface="Calibri" pitchFamily="34" charset="0"/>
                <a:ea typeface="Calibri" pitchFamily="34" charset="-122"/>
                <a:cs typeface="Calibri" pitchFamily="34" charset="-120"/>
              </a:rPr>
              <a:t>4 · Get started</a:t>
            </a:r>
            <a:endParaRPr lang="en-US" sz="900" dirty="0"/>
          </a:p>
        </p:txBody>
      </p:sp>
      <p:sp>
        <p:nvSpPr>
          <p:cNvPr id="3" name="Shape 1"/>
          <p:cNvSpPr/>
          <p:nvPr/>
        </p:nvSpPr>
        <p:spPr>
          <a:xfrm>
            <a:off x="640080" y="603504"/>
            <a:ext cx="10927080" cy="0"/>
          </a:xfrm>
          <a:prstGeom prst="line">
            <a:avLst/>
          </a:prstGeom>
          <a:noFill/>
          <a:ln w="9525">
            <a:solidFill>
              <a:srgbClr val="E5E9F1"/>
            </a:solidFill>
            <a:prstDash val="solid"/>
          </a:ln>
        </p:spPr>
        <p:txBody>
          <a:bodyPr/>
          <a:lstStyle/>
          <a:p>
            <a:endParaRPr lang="da-DK"/>
          </a:p>
        </p:txBody>
      </p:sp>
      <p:sp>
        <p:nvSpPr>
          <p:cNvPr id="4" name="Shape 2"/>
          <p:cNvSpPr/>
          <p:nvPr/>
        </p:nvSpPr>
        <p:spPr>
          <a:xfrm>
            <a:off x="9555480" y="370332"/>
            <a:ext cx="201168" cy="100584"/>
          </a:xfrm>
          <a:prstGeom prst="roundRect">
            <a:avLst>
              <a:gd name="adj" fmla="val 27273"/>
            </a:avLst>
          </a:prstGeom>
          <a:solidFill>
            <a:srgbClr val="6B8F00"/>
          </a:solidFill>
          <a:ln/>
        </p:spPr>
        <p:txBody>
          <a:bodyPr/>
          <a:lstStyle/>
          <a:p>
            <a:endParaRPr lang="da-DK"/>
          </a:p>
        </p:txBody>
      </p:sp>
      <p:sp>
        <p:nvSpPr>
          <p:cNvPr id="5" name="Shape 3"/>
          <p:cNvSpPr/>
          <p:nvPr/>
        </p:nvSpPr>
        <p:spPr>
          <a:xfrm>
            <a:off x="9811512" y="370332"/>
            <a:ext cx="201168" cy="100584"/>
          </a:xfrm>
          <a:prstGeom prst="roundRect">
            <a:avLst>
              <a:gd name="adj" fmla="val 27273"/>
            </a:avLst>
          </a:prstGeom>
          <a:solidFill>
            <a:srgbClr val="6B8F00"/>
          </a:solidFill>
          <a:ln/>
        </p:spPr>
        <p:txBody>
          <a:bodyPr/>
          <a:lstStyle/>
          <a:p>
            <a:endParaRPr lang="da-DK"/>
          </a:p>
        </p:txBody>
      </p:sp>
      <p:sp>
        <p:nvSpPr>
          <p:cNvPr id="6" name="Shape 4"/>
          <p:cNvSpPr/>
          <p:nvPr/>
        </p:nvSpPr>
        <p:spPr>
          <a:xfrm>
            <a:off x="10067544" y="370332"/>
            <a:ext cx="201168" cy="100584"/>
          </a:xfrm>
          <a:prstGeom prst="roundRect">
            <a:avLst>
              <a:gd name="adj" fmla="val 27273"/>
            </a:avLst>
          </a:prstGeom>
          <a:solidFill>
            <a:srgbClr val="6B8F00"/>
          </a:solidFill>
          <a:ln/>
        </p:spPr>
        <p:txBody>
          <a:bodyPr/>
          <a:lstStyle/>
          <a:p>
            <a:endParaRPr lang="da-DK"/>
          </a:p>
        </p:txBody>
      </p:sp>
      <p:sp>
        <p:nvSpPr>
          <p:cNvPr id="7" name="Shape 5"/>
          <p:cNvSpPr/>
          <p:nvPr/>
        </p:nvSpPr>
        <p:spPr>
          <a:xfrm>
            <a:off x="10323576" y="370332"/>
            <a:ext cx="201168" cy="100584"/>
          </a:xfrm>
          <a:prstGeom prst="roundRect">
            <a:avLst>
              <a:gd name="adj" fmla="val 27273"/>
            </a:avLst>
          </a:prstGeom>
          <a:solidFill>
            <a:srgbClr val="6B8F00"/>
          </a:solidFill>
          <a:ln/>
        </p:spPr>
        <p:txBody>
          <a:bodyPr/>
          <a:lstStyle/>
          <a:p>
            <a:endParaRPr lang="da-DK"/>
          </a:p>
        </p:txBody>
      </p:sp>
      <p:sp>
        <p:nvSpPr>
          <p:cNvPr id="8" name="Shape 6"/>
          <p:cNvSpPr/>
          <p:nvPr/>
        </p:nvSpPr>
        <p:spPr>
          <a:xfrm>
            <a:off x="10579608" y="370332"/>
            <a:ext cx="201168" cy="100584"/>
          </a:xfrm>
          <a:prstGeom prst="roundRect">
            <a:avLst>
              <a:gd name="adj" fmla="val 27273"/>
            </a:avLst>
          </a:prstGeom>
          <a:solidFill>
            <a:srgbClr val="E5E9F1"/>
          </a:solidFill>
          <a:ln/>
        </p:spPr>
        <p:txBody>
          <a:bodyPr/>
          <a:lstStyle/>
          <a:p>
            <a:endParaRPr lang="da-DK"/>
          </a:p>
        </p:txBody>
      </p:sp>
      <p:sp>
        <p:nvSpPr>
          <p:cNvPr id="9" name="Shape 7"/>
          <p:cNvSpPr/>
          <p:nvPr/>
        </p:nvSpPr>
        <p:spPr>
          <a:xfrm>
            <a:off x="10835640" y="370332"/>
            <a:ext cx="201168" cy="100584"/>
          </a:xfrm>
          <a:prstGeom prst="roundRect">
            <a:avLst>
              <a:gd name="adj" fmla="val 27273"/>
            </a:avLst>
          </a:prstGeom>
          <a:solidFill>
            <a:srgbClr val="E5E9F1"/>
          </a:solidFill>
          <a:ln/>
        </p:spPr>
        <p:txBody>
          <a:bodyPr/>
          <a:lstStyle/>
          <a:p>
            <a:endParaRPr lang="da-DK"/>
          </a:p>
        </p:txBody>
      </p:sp>
      <p:sp>
        <p:nvSpPr>
          <p:cNvPr id="10" name="Shape 8"/>
          <p:cNvSpPr/>
          <p:nvPr/>
        </p:nvSpPr>
        <p:spPr>
          <a:xfrm>
            <a:off x="11091672" y="370332"/>
            <a:ext cx="201168" cy="100584"/>
          </a:xfrm>
          <a:prstGeom prst="roundRect">
            <a:avLst>
              <a:gd name="adj" fmla="val 27273"/>
            </a:avLst>
          </a:prstGeom>
          <a:solidFill>
            <a:srgbClr val="E5E9F1"/>
          </a:solidFill>
          <a:ln/>
        </p:spPr>
        <p:txBody>
          <a:bodyPr/>
          <a:lstStyle/>
          <a:p>
            <a:endParaRPr lang="da-DK"/>
          </a:p>
        </p:txBody>
      </p:sp>
      <p:sp>
        <p:nvSpPr>
          <p:cNvPr id="11" name="Shape 9"/>
          <p:cNvSpPr/>
          <p:nvPr/>
        </p:nvSpPr>
        <p:spPr>
          <a:xfrm>
            <a:off x="11347704" y="370332"/>
            <a:ext cx="201168" cy="100584"/>
          </a:xfrm>
          <a:prstGeom prst="roundRect">
            <a:avLst>
              <a:gd name="adj" fmla="val 27273"/>
            </a:avLst>
          </a:prstGeom>
          <a:solidFill>
            <a:srgbClr val="E5E9F1"/>
          </a:solidFill>
          <a:ln/>
        </p:spPr>
        <p:txBody>
          <a:bodyPr/>
          <a:lstStyle/>
          <a:p>
            <a:endParaRPr lang="da-DK"/>
          </a:p>
        </p:txBody>
      </p:sp>
      <p:sp>
        <p:nvSpPr>
          <p:cNvPr id="12" name="Shape 10"/>
          <p:cNvSpPr/>
          <p:nvPr/>
        </p:nvSpPr>
        <p:spPr>
          <a:xfrm>
            <a:off x="3685032" y="914400"/>
            <a:ext cx="7863840" cy="4774295"/>
          </a:xfrm>
          <a:prstGeom prst="roundRect">
            <a:avLst>
              <a:gd name="adj" fmla="val 1915"/>
            </a:avLst>
          </a:prstGeom>
          <a:solidFill>
            <a:srgbClr val="FFFFFF"/>
          </a:solidFill>
          <a:ln w="12700">
            <a:solidFill>
              <a:srgbClr val="E5E9F1"/>
            </a:solidFill>
            <a:prstDash val="solid"/>
          </a:ln>
          <a:effectLst>
            <a:outerShdw blurRad="203200" dist="76200" dir="5400000" algn="bl" rotWithShape="0">
              <a:srgbClr val="17213D">
                <a:alpha val="16000"/>
              </a:srgbClr>
            </a:outerShdw>
          </a:effectLst>
        </p:spPr>
        <p:txBody>
          <a:bodyPr/>
          <a:lstStyle/>
          <a:p>
            <a:endParaRPr lang="da-DK"/>
          </a:p>
        </p:txBody>
      </p:sp>
      <p:sp>
        <p:nvSpPr>
          <p:cNvPr id="13" name="Shape 11"/>
          <p:cNvSpPr/>
          <p:nvPr/>
        </p:nvSpPr>
        <p:spPr>
          <a:xfrm>
            <a:off x="3867912" y="1051560"/>
            <a:ext cx="73152" cy="73152"/>
          </a:xfrm>
          <a:prstGeom prst="ellipse">
            <a:avLst/>
          </a:prstGeom>
          <a:solidFill>
            <a:srgbClr val="E1E6EE"/>
          </a:solidFill>
          <a:ln/>
        </p:spPr>
        <p:txBody>
          <a:bodyPr/>
          <a:lstStyle/>
          <a:p>
            <a:endParaRPr lang="da-DK"/>
          </a:p>
        </p:txBody>
      </p:sp>
      <p:sp>
        <p:nvSpPr>
          <p:cNvPr id="14" name="Shape 12"/>
          <p:cNvSpPr/>
          <p:nvPr/>
        </p:nvSpPr>
        <p:spPr>
          <a:xfrm>
            <a:off x="4069080" y="1051560"/>
            <a:ext cx="73152" cy="73152"/>
          </a:xfrm>
          <a:prstGeom prst="ellipse">
            <a:avLst/>
          </a:prstGeom>
          <a:solidFill>
            <a:srgbClr val="E1E6EE"/>
          </a:solidFill>
          <a:ln/>
        </p:spPr>
        <p:txBody>
          <a:bodyPr/>
          <a:lstStyle/>
          <a:p>
            <a:endParaRPr lang="da-DK"/>
          </a:p>
        </p:txBody>
      </p:sp>
      <p:sp>
        <p:nvSpPr>
          <p:cNvPr id="15" name="Shape 13"/>
          <p:cNvSpPr/>
          <p:nvPr/>
        </p:nvSpPr>
        <p:spPr>
          <a:xfrm>
            <a:off x="4270248" y="1051560"/>
            <a:ext cx="73152" cy="73152"/>
          </a:xfrm>
          <a:prstGeom prst="ellipse">
            <a:avLst/>
          </a:prstGeom>
          <a:solidFill>
            <a:srgbClr val="E1E6EE"/>
          </a:solidFill>
          <a:ln/>
        </p:spPr>
        <p:txBody>
          <a:bodyPr/>
          <a:lstStyle/>
          <a:p>
            <a:endParaRPr lang="da-DK"/>
          </a:p>
        </p:txBody>
      </p:sp>
      <p:sp>
        <p:nvSpPr>
          <p:cNvPr id="17" name="Shape 14"/>
          <p:cNvSpPr/>
          <p:nvPr/>
        </p:nvSpPr>
        <p:spPr>
          <a:xfrm>
            <a:off x="640080" y="777240"/>
            <a:ext cx="1965960" cy="274320"/>
          </a:xfrm>
          <a:prstGeom prst="roundRect">
            <a:avLst>
              <a:gd name="adj" fmla="val 50000"/>
            </a:avLst>
          </a:prstGeom>
          <a:solidFill>
            <a:srgbClr val="A8ED00"/>
          </a:solidFill>
          <a:ln/>
        </p:spPr>
        <p:txBody>
          <a:bodyPr/>
          <a:lstStyle/>
          <a:p>
            <a:endParaRPr lang="da-DK"/>
          </a:p>
        </p:txBody>
      </p:sp>
      <p:sp>
        <p:nvSpPr>
          <p:cNvPr id="18" name="Text 15"/>
          <p:cNvSpPr/>
          <p:nvPr/>
        </p:nvSpPr>
        <p:spPr>
          <a:xfrm>
            <a:off x="640080" y="777240"/>
            <a:ext cx="1965960" cy="274320"/>
          </a:xfrm>
          <a:prstGeom prst="rect">
            <a:avLst/>
          </a:prstGeom>
          <a:noFill/>
          <a:ln/>
        </p:spPr>
        <p:txBody>
          <a:bodyPr wrap="square" lIns="0" tIns="0" rIns="0" bIns="0" rtlCol="0" anchor="ctr"/>
          <a:lstStyle/>
          <a:p>
            <a:pPr marL="0" indent="0" algn="ctr">
              <a:buNone/>
            </a:pPr>
            <a:r>
              <a:rPr lang="en-US" sz="900" b="1" kern="0" spc="50" dirty="0">
                <a:solidFill>
                  <a:srgbClr val="0D1324"/>
                </a:solidFill>
                <a:latin typeface="Calibri" pitchFamily="34" charset="0"/>
                <a:ea typeface="Calibri" pitchFamily="34" charset="-122"/>
                <a:cs typeface="Calibri" pitchFamily="34" charset="-120"/>
              </a:rPr>
              <a:t>Start and plan</a:t>
            </a:r>
            <a:endParaRPr lang="en-US" sz="900" dirty="0"/>
          </a:p>
        </p:txBody>
      </p:sp>
      <p:sp>
        <p:nvSpPr>
          <p:cNvPr id="19" name="Shape 16"/>
          <p:cNvSpPr/>
          <p:nvPr/>
        </p:nvSpPr>
        <p:spPr>
          <a:xfrm>
            <a:off x="640080" y="1170432"/>
            <a:ext cx="457200" cy="457200"/>
          </a:xfrm>
          <a:prstGeom prst="ellipse">
            <a:avLst/>
          </a:prstGeom>
          <a:solidFill>
            <a:srgbClr val="0D1324"/>
          </a:solidFill>
          <a:ln/>
        </p:spPr>
        <p:txBody>
          <a:bodyPr/>
          <a:lstStyle/>
          <a:p>
            <a:endParaRPr lang="da-DK"/>
          </a:p>
        </p:txBody>
      </p:sp>
      <p:sp>
        <p:nvSpPr>
          <p:cNvPr id="20" name="Text 17"/>
          <p:cNvSpPr/>
          <p:nvPr/>
        </p:nvSpPr>
        <p:spPr>
          <a:xfrm>
            <a:off x="640080" y="1170432"/>
            <a:ext cx="457200" cy="457200"/>
          </a:xfrm>
          <a:prstGeom prst="rect">
            <a:avLst/>
          </a:prstGeom>
          <a:noFill/>
          <a:ln/>
        </p:spPr>
        <p:txBody>
          <a:bodyPr wrap="square" lIns="0" tIns="0" rIns="0" bIns="0" rtlCol="0" anchor="ctr"/>
          <a:lstStyle/>
          <a:p>
            <a:pPr marL="0" indent="0" algn="ctr">
              <a:buNone/>
            </a:pPr>
            <a:r>
              <a:rPr lang="en-US" sz="1300" b="1" dirty="0">
                <a:solidFill>
                  <a:srgbClr val="FFFFFF"/>
                </a:solidFill>
                <a:latin typeface="Cambria" pitchFamily="34" charset="0"/>
                <a:ea typeface="Cambria" pitchFamily="34" charset="-122"/>
                <a:cs typeface="Cambria" pitchFamily="34" charset="-120"/>
              </a:rPr>
              <a:t>05</a:t>
            </a:r>
            <a:endParaRPr lang="en-US" sz="1300" dirty="0"/>
          </a:p>
        </p:txBody>
      </p:sp>
      <p:sp>
        <p:nvSpPr>
          <p:cNvPr id="21" name="Text 18"/>
          <p:cNvSpPr/>
          <p:nvPr/>
        </p:nvSpPr>
        <p:spPr>
          <a:xfrm>
            <a:off x="1207008" y="1170432"/>
            <a:ext cx="2157984" cy="457200"/>
          </a:xfrm>
          <a:prstGeom prst="rect">
            <a:avLst/>
          </a:prstGeom>
          <a:noFill/>
          <a:ln/>
        </p:spPr>
        <p:txBody>
          <a:bodyPr wrap="square" lIns="0" tIns="0" rIns="0" bIns="0" rtlCol="0" anchor="ctr"/>
          <a:lstStyle/>
          <a:p>
            <a:pPr marL="0" indent="0">
              <a:lnSpc>
                <a:spcPct val="105000"/>
              </a:lnSpc>
              <a:buNone/>
            </a:pPr>
            <a:r>
              <a:rPr lang="en-US" sz="900" b="1" kern="0" spc="60" dirty="0">
                <a:solidFill>
                  <a:srgbClr val="667085"/>
                </a:solidFill>
                <a:latin typeface="Calibri" pitchFamily="34" charset="0"/>
                <a:ea typeface="Calibri" pitchFamily="34" charset="-122"/>
                <a:cs typeface="Calibri" pitchFamily="34" charset="-120"/>
              </a:rPr>
              <a:t>USE THE RIGHT TOOLS — AND MOVE AT YOUR OWN PACE</a:t>
            </a:r>
            <a:endParaRPr lang="en-US" sz="900" dirty="0"/>
          </a:p>
        </p:txBody>
      </p:sp>
      <p:sp>
        <p:nvSpPr>
          <p:cNvPr id="22" name="Text 19"/>
          <p:cNvSpPr/>
          <p:nvPr/>
        </p:nvSpPr>
        <p:spPr>
          <a:xfrm>
            <a:off x="640080" y="1783080"/>
            <a:ext cx="2724912" cy="1005840"/>
          </a:xfrm>
          <a:prstGeom prst="rect">
            <a:avLst/>
          </a:prstGeom>
          <a:noFill/>
          <a:ln/>
        </p:spPr>
        <p:txBody>
          <a:bodyPr wrap="square" lIns="0" tIns="0" rIns="0" bIns="0" rtlCol="0" anchor="ctr"/>
          <a:lstStyle/>
          <a:p>
            <a:pPr marL="0" indent="0">
              <a:lnSpc>
                <a:spcPct val="106000"/>
              </a:lnSpc>
              <a:buNone/>
            </a:pPr>
            <a:r>
              <a:rPr lang="en-US" sz="1900" b="1" dirty="0">
                <a:solidFill>
                  <a:srgbClr val="151927"/>
                </a:solidFill>
                <a:latin typeface="Cambria" pitchFamily="34" charset="0"/>
                <a:ea typeface="Cambria" pitchFamily="34" charset="-122"/>
                <a:cs typeface="Cambria" pitchFamily="34" charset="-120"/>
              </a:rPr>
              <a:t>Keep what works today. Move more into 1PM when it adds value.</a:t>
            </a:r>
            <a:endParaRPr lang="en-US" sz="1900" dirty="0"/>
          </a:p>
        </p:txBody>
      </p:sp>
      <p:sp>
        <p:nvSpPr>
          <p:cNvPr id="23" name="Text 20"/>
          <p:cNvSpPr/>
          <p:nvPr/>
        </p:nvSpPr>
        <p:spPr>
          <a:xfrm>
            <a:off x="640080" y="2788920"/>
            <a:ext cx="2724912" cy="1417320"/>
          </a:xfrm>
          <a:prstGeom prst="rect">
            <a:avLst/>
          </a:prstGeom>
          <a:noFill/>
          <a:ln/>
        </p:spPr>
        <p:txBody>
          <a:bodyPr wrap="square" lIns="0" tIns="0" rIns="0" bIns="0" rtlCol="0" anchor="ctr"/>
          <a:lstStyle/>
          <a:p>
            <a:pPr marL="0" indent="0">
              <a:lnSpc>
                <a:spcPct val="130000"/>
              </a:lnSpc>
              <a:buNone/>
            </a:pPr>
            <a:r>
              <a:rPr lang="en-US" sz="1000" dirty="0">
                <a:solidFill>
                  <a:srgbClr val="667085"/>
                </a:solidFill>
                <a:latin typeface="Calibri" pitchFamily="34" charset="0"/>
                <a:ea typeface="Calibri" pitchFamily="34" charset="-122"/>
                <a:cs typeface="Calibri" pitchFamily="34" charset="-120"/>
              </a:rPr>
              <a:t>Projects do not have to change tools at the same time. Some can continue using Microsoft Project, Jira or other specialist tools, while others use 1PM’s built-in Project Management and Team Workspace. 1PM brings the management information that matters together for governance, reporting and portfolio oversight — and projects can move further into 1PM gradually.</a:t>
            </a:r>
            <a:endParaRPr lang="en-US" sz="1000" dirty="0"/>
          </a:p>
        </p:txBody>
      </p:sp>
      <p:sp>
        <p:nvSpPr>
          <p:cNvPr id="24" name="Shape 21"/>
          <p:cNvSpPr/>
          <p:nvPr/>
        </p:nvSpPr>
        <p:spPr>
          <a:xfrm>
            <a:off x="640080" y="4370832"/>
            <a:ext cx="109728" cy="109728"/>
          </a:xfrm>
          <a:prstGeom prst="ellipse">
            <a:avLst/>
          </a:prstGeom>
          <a:solidFill>
            <a:srgbClr val="A8ED00"/>
          </a:solidFill>
          <a:ln/>
        </p:spPr>
        <p:txBody>
          <a:bodyPr/>
          <a:lstStyle/>
          <a:p>
            <a:endParaRPr lang="da-DK"/>
          </a:p>
        </p:txBody>
      </p:sp>
      <p:sp>
        <p:nvSpPr>
          <p:cNvPr id="25" name="Text 22"/>
          <p:cNvSpPr/>
          <p:nvPr/>
        </p:nvSpPr>
        <p:spPr>
          <a:xfrm>
            <a:off x="877824" y="4261104"/>
            <a:ext cx="2487168" cy="384048"/>
          </a:xfrm>
          <a:prstGeom prst="rect">
            <a:avLst/>
          </a:prstGeom>
          <a:noFill/>
          <a:ln/>
        </p:spPr>
        <p:txBody>
          <a:bodyPr wrap="square" lIns="0" tIns="0" rIns="0" bIns="0" rtlCol="0" anchor="t"/>
          <a:lstStyle/>
          <a:p>
            <a:pPr marL="0" indent="0">
              <a:lnSpc>
                <a:spcPct val="108000"/>
              </a:lnSpc>
              <a:buNone/>
            </a:pPr>
            <a:r>
              <a:rPr lang="en-US" sz="950" dirty="0">
                <a:solidFill>
                  <a:srgbClr val="151927"/>
                </a:solidFill>
                <a:latin typeface="Calibri" pitchFamily="34" charset="0"/>
                <a:ea typeface="Calibri" pitchFamily="34" charset="-122"/>
                <a:cs typeface="Calibri" pitchFamily="34" charset="-120"/>
              </a:rPr>
              <a:t>Keep existing tools where they add value</a:t>
            </a:r>
            <a:endParaRPr lang="en-US" sz="950" dirty="0"/>
          </a:p>
        </p:txBody>
      </p:sp>
      <p:sp>
        <p:nvSpPr>
          <p:cNvPr id="26" name="Shape 23"/>
          <p:cNvSpPr/>
          <p:nvPr/>
        </p:nvSpPr>
        <p:spPr>
          <a:xfrm>
            <a:off x="640080" y="4754880"/>
            <a:ext cx="109728" cy="109728"/>
          </a:xfrm>
          <a:prstGeom prst="ellipse">
            <a:avLst/>
          </a:prstGeom>
          <a:solidFill>
            <a:srgbClr val="A8ED00"/>
          </a:solidFill>
          <a:ln/>
        </p:spPr>
        <p:txBody>
          <a:bodyPr/>
          <a:lstStyle/>
          <a:p>
            <a:endParaRPr lang="da-DK"/>
          </a:p>
        </p:txBody>
      </p:sp>
      <p:sp>
        <p:nvSpPr>
          <p:cNvPr id="27" name="Text 24"/>
          <p:cNvSpPr/>
          <p:nvPr/>
        </p:nvSpPr>
        <p:spPr>
          <a:xfrm>
            <a:off x="877824" y="4645152"/>
            <a:ext cx="2487168" cy="384048"/>
          </a:xfrm>
          <a:prstGeom prst="rect">
            <a:avLst/>
          </a:prstGeom>
          <a:noFill/>
          <a:ln/>
        </p:spPr>
        <p:txBody>
          <a:bodyPr wrap="square" lIns="0" tIns="0" rIns="0" bIns="0" rtlCol="0" anchor="t"/>
          <a:lstStyle/>
          <a:p>
            <a:pPr marL="0" indent="0">
              <a:lnSpc>
                <a:spcPct val="108000"/>
              </a:lnSpc>
              <a:buNone/>
            </a:pPr>
            <a:r>
              <a:rPr lang="en-US" sz="950" dirty="0">
                <a:solidFill>
                  <a:srgbClr val="151927"/>
                </a:solidFill>
                <a:latin typeface="Calibri" pitchFamily="34" charset="0"/>
                <a:ea typeface="Calibri" pitchFamily="34" charset="-122"/>
                <a:cs typeface="Calibri" pitchFamily="34" charset="-120"/>
              </a:rPr>
              <a:t>Use 1PM’s integrated tools for additional value</a:t>
            </a:r>
            <a:endParaRPr lang="en-US" sz="950" dirty="0"/>
          </a:p>
        </p:txBody>
      </p:sp>
      <p:sp>
        <p:nvSpPr>
          <p:cNvPr id="28" name="Shape 25"/>
          <p:cNvSpPr/>
          <p:nvPr/>
        </p:nvSpPr>
        <p:spPr>
          <a:xfrm>
            <a:off x="640080" y="5138928"/>
            <a:ext cx="109728" cy="109728"/>
          </a:xfrm>
          <a:prstGeom prst="ellipse">
            <a:avLst/>
          </a:prstGeom>
          <a:solidFill>
            <a:srgbClr val="A8ED00"/>
          </a:solidFill>
          <a:ln/>
        </p:spPr>
        <p:txBody>
          <a:bodyPr/>
          <a:lstStyle/>
          <a:p>
            <a:endParaRPr lang="da-DK"/>
          </a:p>
        </p:txBody>
      </p:sp>
      <p:sp>
        <p:nvSpPr>
          <p:cNvPr id="29" name="Text 26"/>
          <p:cNvSpPr/>
          <p:nvPr/>
        </p:nvSpPr>
        <p:spPr>
          <a:xfrm>
            <a:off x="877824" y="5029200"/>
            <a:ext cx="2487168" cy="384048"/>
          </a:xfrm>
          <a:prstGeom prst="rect">
            <a:avLst/>
          </a:prstGeom>
          <a:noFill/>
          <a:ln/>
        </p:spPr>
        <p:txBody>
          <a:bodyPr wrap="square" lIns="0" tIns="0" rIns="0" bIns="0" rtlCol="0" anchor="t"/>
          <a:lstStyle/>
          <a:p>
            <a:pPr marL="0" indent="0">
              <a:lnSpc>
                <a:spcPct val="108000"/>
              </a:lnSpc>
              <a:buNone/>
            </a:pPr>
            <a:r>
              <a:rPr lang="en-US" sz="950" dirty="0">
                <a:solidFill>
                  <a:srgbClr val="151927"/>
                </a:solidFill>
                <a:latin typeface="Calibri" pitchFamily="34" charset="0"/>
                <a:ea typeface="Calibri" pitchFamily="34" charset="-122"/>
                <a:cs typeface="Calibri" pitchFamily="34" charset="-120"/>
              </a:rPr>
              <a:t>Move project by project — without a big-bang migration</a:t>
            </a:r>
            <a:endParaRPr lang="en-US" sz="950" dirty="0"/>
          </a:p>
        </p:txBody>
      </p:sp>
      <p:sp>
        <p:nvSpPr>
          <p:cNvPr id="30" name="Text 27"/>
          <p:cNvSpPr/>
          <p:nvPr/>
        </p:nvSpPr>
        <p:spPr>
          <a:xfrm>
            <a:off x="640080" y="6537960"/>
            <a:ext cx="5486400" cy="256032"/>
          </a:xfrm>
          <a:prstGeom prst="rect">
            <a:avLst/>
          </a:prstGeom>
          <a:noFill/>
          <a:ln/>
        </p:spPr>
        <p:txBody>
          <a:bodyPr wrap="square" lIns="0" tIns="0" rIns="0" bIns="0" rtlCol="0" anchor="ctr"/>
          <a:lstStyle/>
          <a:p>
            <a:pPr marL="0" indent="0">
              <a:buNone/>
            </a:pPr>
            <a:r>
              <a:rPr lang="en-US" sz="850" dirty="0">
                <a:solidFill>
                  <a:srgbClr val="667085"/>
                </a:solidFill>
                <a:latin typeface="Calibri" pitchFamily="34" charset="0"/>
                <a:ea typeface="Calibri" pitchFamily="34" charset="-122"/>
                <a:cs typeface="Calibri" pitchFamily="34" charset="-120"/>
              </a:rPr>
              <a:t>Why 1PM</a:t>
            </a:r>
            <a:endParaRPr lang="en-US" sz="850" dirty="0"/>
          </a:p>
        </p:txBody>
      </p:sp>
      <p:sp>
        <p:nvSpPr>
          <p:cNvPr id="31" name="Text 28"/>
          <p:cNvSpPr/>
          <p:nvPr/>
        </p:nvSpPr>
        <p:spPr>
          <a:xfrm>
            <a:off x="10607040" y="6537960"/>
            <a:ext cx="914400" cy="256032"/>
          </a:xfrm>
          <a:prstGeom prst="rect">
            <a:avLst/>
          </a:prstGeom>
          <a:noFill/>
          <a:ln/>
        </p:spPr>
        <p:txBody>
          <a:bodyPr wrap="square" lIns="0" tIns="0" rIns="0" bIns="0" rtlCol="0" anchor="ctr"/>
          <a:lstStyle/>
          <a:p>
            <a:pPr marL="0" indent="0" algn="r">
              <a:buNone/>
            </a:pPr>
            <a:r>
              <a:rPr lang="en-US" sz="850" b="1" dirty="0">
                <a:solidFill>
                  <a:srgbClr val="667085"/>
                </a:solidFill>
                <a:latin typeface="Calibri" pitchFamily="34" charset="0"/>
                <a:ea typeface="Calibri" pitchFamily="34" charset="-122"/>
                <a:cs typeface="Calibri" pitchFamily="34" charset="-120"/>
              </a:rPr>
              <a:t>1PM</a:t>
            </a:r>
            <a:endParaRPr lang="en-US" sz="850" dirty="0"/>
          </a:p>
        </p:txBody>
      </p:sp>
      <p:sp>
        <p:nvSpPr>
          <p:cNvPr id="32" name="Text 29"/>
          <p:cNvSpPr/>
          <p:nvPr/>
        </p:nvSpPr>
        <p:spPr>
          <a:xfrm>
            <a:off x="11475720" y="6537960"/>
            <a:ext cx="548640" cy="256032"/>
          </a:xfrm>
          <a:prstGeom prst="rect">
            <a:avLst/>
          </a:prstGeom>
          <a:noFill/>
          <a:ln/>
        </p:spPr>
        <p:txBody>
          <a:bodyPr wrap="square" lIns="0" tIns="0" rIns="0" bIns="0" rtlCol="0" anchor="ctr"/>
          <a:lstStyle/>
          <a:p>
            <a:pPr marL="0" indent="0" algn="r">
              <a:buNone/>
            </a:pPr>
            <a:r>
              <a:rPr lang="en-US" sz="850" dirty="0">
                <a:solidFill>
                  <a:srgbClr val="667085"/>
                </a:solidFill>
                <a:latin typeface="Calibri" pitchFamily="34" charset="0"/>
                <a:ea typeface="Calibri" pitchFamily="34" charset="-122"/>
                <a:cs typeface="Calibri" pitchFamily="34" charset="-120"/>
              </a:rPr>
              <a:t>06</a:t>
            </a:r>
            <a:endParaRPr lang="en-US" sz="850" dirty="0"/>
          </a:p>
        </p:txBody>
      </p:sp>
      <p:pic>
        <p:nvPicPr>
          <p:cNvPr id="33" name="Picture 32" descr="Én portefølje, mange projektværktøjer.png"/>
          <p:cNvPicPr>
            <a:picLocks noChangeAspect="1"/>
          </p:cNvPicPr>
          <p:nvPr/>
        </p:nvPicPr>
        <p:blipFill>
          <a:blip r:embed="rId2"/>
          <a:stretch>
            <a:fillRect/>
          </a:stretch>
        </p:blipFill>
        <p:spPr>
          <a:xfrm>
            <a:off x="3822191" y="1280160"/>
            <a:ext cx="7589520" cy="427024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6F8FB"/>
        </a:solidFill>
        <a:effectLst/>
      </p:bgPr>
    </p:bg>
    <p:spTree>
      <p:nvGrpSpPr>
        <p:cNvPr id="1" name=""/>
        <p:cNvGrpSpPr/>
        <p:nvPr/>
      </p:nvGrpSpPr>
      <p:grpSpPr>
        <a:xfrm>
          <a:off x="0" y="0"/>
          <a:ext cx="0" cy="0"/>
          <a:chOff x="0" y="0"/>
          <a:chExt cx="0" cy="0"/>
        </a:xfrm>
      </p:grpSpPr>
      <p:sp>
        <p:nvSpPr>
          <p:cNvPr id="2" name="Text 0"/>
          <p:cNvSpPr/>
          <p:nvPr/>
        </p:nvSpPr>
        <p:spPr>
          <a:xfrm>
            <a:off x="640080" y="292608"/>
            <a:ext cx="8229600" cy="256032"/>
          </a:xfrm>
          <a:prstGeom prst="rect">
            <a:avLst/>
          </a:prstGeom>
          <a:noFill/>
          <a:ln/>
        </p:spPr>
        <p:txBody>
          <a:bodyPr wrap="square" lIns="0" tIns="0" rIns="0" bIns="0" rtlCol="0" anchor="ctr"/>
          <a:lstStyle/>
          <a:p>
            <a:pPr marL="0" indent="0">
              <a:buNone/>
            </a:pPr>
            <a:r>
              <a:rPr lang="en-US" sz="900" kern="0" spc="40" dirty="0">
                <a:solidFill>
                  <a:srgbClr val="AAB2C2"/>
                </a:solidFill>
                <a:latin typeface="Calibri" pitchFamily="34" charset="0"/>
                <a:ea typeface="Calibri" pitchFamily="34" charset="-122"/>
                <a:cs typeface="Calibri" pitchFamily="34" charset="-120"/>
              </a:rPr>
              <a:t>1 · Introduction</a:t>
            </a:r>
            <a:r>
              <a:rPr lang="en-US" sz="900" dirty="0">
                <a:solidFill>
                  <a:srgbClr val="000000"/>
                </a:solidFill>
              </a:rPr>
              <a:t>    </a:t>
            </a:r>
            <a:r>
              <a:rPr lang="en-US" sz="900" b="1" kern="0" spc="40" dirty="0">
                <a:solidFill>
                  <a:srgbClr val="6B8F00"/>
                </a:solidFill>
                <a:latin typeface="Calibri" pitchFamily="34" charset="0"/>
                <a:ea typeface="Calibri" pitchFamily="34" charset="-122"/>
                <a:cs typeface="Calibri" pitchFamily="34" charset="-120"/>
              </a:rPr>
              <a:t>2 · Why 1PM</a:t>
            </a:r>
            <a:r>
              <a:rPr lang="en-US" sz="900" dirty="0">
                <a:solidFill>
                  <a:srgbClr val="000000"/>
                </a:solidFill>
              </a:rPr>
              <a:t>    </a:t>
            </a:r>
            <a:r>
              <a:rPr lang="en-US" sz="900" kern="0" spc="40" dirty="0">
                <a:solidFill>
                  <a:srgbClr val="AAB2C2"/>
                </a:solidFill>
                <a:latin typeface="Calibri" pitchFamily="34" charset="0"/>
                <a:ea typeface="Calibri" pitchFamily="34" charset="-122"/>
                <a:cs typeface="Calibri" pitchFamily="34" charset="-120"/>
              </a:rPr>
              <a:t>3 · Product tour</a:t>
            </a:r>
            <a:r>
              <a:rPr lang="en-US" sz="900" dirty="0">
                <a:solidFill>
                  <a:srgbClr val="000000"/>
                </a:solidFill>
              </a:rPr>
              <a:t>    </a:t>
            </a:r>
            <a:r>
              <a:rPr lang="en-US" sz="900" kern="0" spc="40" dirty="0">
                <a:solidFill>
                  <a:srgbClr val="AAB2C2"/>
                </a:solidFill>
                <a:latin typeface="Calibri" pitchFamily="34" charset="0"/>
                <a:ea typeface="Calibri" pitchFamily="34" charset="-122"/>
                <a:cs typeface="Calibri" pitchFamily="34" charset="-120"/>
              </a:rPr>
              <a:t>4 · Get started</a:t>
            </a:r>
            <a:endParaRPr lang="en-US" sz="900" dirty="0"/>
          </a:p>
        </p:txBody>
      </p:sp>
      <p:sp>
        <p:nvSpPr>
          <p:cNvPr id="3" name="Shape 1"/>
          <p:cNvSpPr/>
          <p:nvPr/>
        </p:nvSpPr>
        <p:spPr>
          <a:xfrm>
            <a:off x="640080" y="603504"/>
            <a:ext cx="10927080" cy="0"/>
          </a:xfrm>
          <a:prstGeom prst="line">
            <a:avLst/>
          </a:prstGeom>
          <a:noFill/>
          <a:ln w="9525">
            <a:solidFill>
              <a:srgbClr val="E5E9F1"/>
            </a:solidFill>
            <a:prstDash val="solid"/>
          </a:ln>
        </p:spPr>
        <p:txBody>
          <a:bodyPr/>
          <a:lstStyle/>
          <a:p>
            <a:endParaRPr lang="da-DK"/>
          </a:p>
        </p:txBody>
      </p:sp>
      <p:sp>
        <p:nvSpPr>
          <p:cNvPr id="4" name="Shape 2"/>
          <p:cNvSpPr/>
          <p:nvPr/>
        </p:nvSpPr>
        <p:spPr>
          <a:xfrm>
            <a:off x="9555480" y="370332"/>
            <a:ext cx="201168" cy="100584"/>
          </a:xfrm>
          <a:prstGeom prst="roundRect">
            <a:avLst>
              <a:gd name="adj" fmla="val 27273"/>
            </a:avLst>
          </a:prstGeom>
          <a:solidFill>
            <a:srgbClr val="6B8F00"/>
          </a:solidFill>
          <a:ln/>
        </p:spPr>
        <p:txBody>
          <a:bodyPr/>
          <a:lstStyle/>
          <a:p>
            <a:endParaRPr lang="da-DK"/>
          </a:p>
        </p:txBody>
      </p:sp>
      <p:sp>
        <p:nvSpPr>
          <p:cNvPr id="5" name="Shape 3"/>
          <p:cNvSpPr/>
          <p:nvPr/>
        </p:nvSpPr>
        <p:spPr>
          <a:xfrm>
            <a:off x="9811512" y="370332"/>
            <a:ext cx="201168" cy="100584"/>
          </a:xfrm>
          <a:prstGeom prst="roundRect">
            <a:avLst>
              <a:gd name="adj" fmla="val 27273"/>
            </a:avLst>
          </a:prstGeom>
          <a:solidFill>
            <a:srgbClr val="6B8F00"/>
          </a:solidFill>
          <a:ln/>
        </p:spPr>
        <p:txBody>
          <a:bodyPr/>
          <a:lstStyle/>
          <a:p>
            <a:endParaRPr lang="da-DK"/>
          </a:p>
        </p:txBody>
      </p:sp>
      <p:sp>
        <p:nvSpPr>
          <p:cNvPr id="6" name="Shape 4"/>
          <p:cNvSpPr/>
          <p:nvPr/>
        </p:nvSpPr>
        <p:spPr>
          <a:xfrm>
            <a:off x="10067544" y="370332"/>
            <a:ext cx="201168" cy="100584"/>
          </a:xfrm>
          <a:prstGeom prst="roundRect">
            <a:avLst>
              <a:gd name="adj" fmla="val 27273"/>
            </a:avLst>
          </a:prstGeom>
          <a:solidFill>
            <a:srgbClr val="E5E9F1"/>
          </a:solidFill>
          <a:ln/>
        </p:spPr>
        <p:txBody>
          <a:bodyPr/>
          <a:lstStyle/>
          <a:p>
            <a:endParaRPr lang="da-DK"/>
          </a:p>
        </p:txBody>
      </p:sp>
      <p:sp>
        <p:nvSpPr>
          <p:cNvPr id="7" name="Shape 5"/>
          <p:cNvSpPr/>
          <p:nvPr/>
        </p:nvSpPr>
        <p:spPr>
          <a:xfrm>
            <a:off x="10323576" y="370332"/>
            <a:ext cx="201168" cy="100584"/>
          </a:xfrm>
          <a:prstGeom prst="roundRect">
            <a:avLst>
              <a:gd name="adj" fmla="val 27273"/>
            </a:avLst>
          </a:prstGeom>
          <a:solidFill>
            <a:srgbClr val="E5E9F1"/>
          </a:solidFill>
          <a:ln/>
        </p:spPr>
        <p:txBody>
          <a:bodyPr/>
          <a:lstStyle/>
          <a:p>
            <a:endParaRPr lang="da-DK"/>
          </a:p>
        </p:txBody>
      </p:sp>
      <p:sp>
        <p:nvSpPr>
          <p:cNvPr id="8" name="Shape 6"/>
          <p:cNvSpPr/>
          <p:nvPr/>
        </p:nvSpPr>
        <p:spPr>
          <a:xfrm>
            <a:off x="10579608" y="370332"/>
            <a:ext cx="201168" cy="100584"/>
          </a:xfrm>
          <a:prstGeom prst="roundRect">
            <a:avLst>
              <a:gd name="adj" fmla="val 27273"/>
            </a:avLst>
          </a:prstGeom>
          <a:solidFill>
            <a:srgbClr val="E5E9F1"/>
          </a:solidFill>
          <a:ln/>
        </p:spPr>
        <p:txBody>
          <a:bodyPr/>
          <a:lstStyle/>
          <a:p>
            <a:endParaRPr lang="da-DK"/>
          </a:p>
        </p:txBody>
      </p:sp>
      <p:sp>
        <p:nvSpPr>
          <p:cNvPr id="9" name="Shape 7"/>
          <p:cNvSpPr/>
          <p:nvPr/>
        </p:nvSpPr>
        <p:spPr>
          <a:xfrm>
            <a:off x="10835640" y="370332"/>
            <a:ext cx="201168" cy="100584"/>
          </a:xfrm>
          <a:prstGeom prst="roundRect">
            <a:avLst>
              <a:gd name="adj" fmla="val 27273"/>
            </a:avLst>
          </a:prstGeom>
          <a:solidFill>
            <a:srgbClr val="E5E9F1"/>
          </a:solidFill>
          <a:ln/>
        </p:spPr>
        <p:txBody>
          <a:bodyPr/>
          <a:lstStyle/>
          <a:p>
            <a:endParaRPr lang="da-DK"/>
          </a:p>
        </p:txBody>
      </p:sp>
      <p:sp>
        <p:nvSpPr>
          <p:cNvPr id="10" name="Shape 8"/>
          <p:cNvSpPr/>
          <p:nvPr/>
        </p:nvSpPr>
        <p:spPr>
          <a:xfrm>
            <a:off x="11091672" y="370332"/>
            <a:ext cx="201168" cy="100584"/>
          </a:xfrm>
          <a:prstGeom prst="roundRect">
            <a:avLst>
              <a:gd name="adj" fmla="val 27273"/>
            </a:avLst>
          </a:prstGeom>
          <a:solidFill>
            <a:srgbClr val="E5E9F1"/>
          </a:solidFill>
          <a:ln/>
        </p:spPr>
        <p:txBody>
          <a:bodyPr/>
          <a:lstStyle/>
          <a:p>
            <a:endParaRPr lang="da-DK"/>
          </a:p>
        </p:txBody>
      </p:sp>
      <p:sp>
        <p:nvSpPr>
          <p:cNvPr id="11" name="Shape 9"/>
          <p:cNvSpPr/>
          <p:nvPr/>
        </p:nvSpPr>
        <p:spPr>
          <a:xfrm>
            <a:off x="11347704" y="370332"/>
            <a:ext cx="201168" cy="100584"/>
          </a:xfrm>
          <a:prstGeom prst="roundRect">
            <a:avLst>
              <a:gd name="adj" fmla="val 27273"/>
            </a:avLst>
          </a:prstGeom>
          <a:solidFill>
            <a:srgbClr val="E5E9F1"/>
          </a:solidFill>
          <a:ln/>
        </p:spPr>
        <p:txBody>
          <a:bodyPr/>
          <a:lstStyle/>
          <a:p>
            <a:endParaRPr lang="da-DK"/>
          </a:p>
        </p:txBody>
      </p:sp>
      <p:sp>
        <p:nvSpPr>
          <p:cNvPr id="12" name="Shape 10"/>
          <p:cNvSpPr/>
          <p:nvPr/>
        </p:nvSpPr>
        <p:spPr>
          <a:xfrm>
            <a:off x="3685032" y="914400"/>
            <a:ext cx="7863840" cy="4774295"/>
          </a:xfrm>
          <a:prstGeom prst="roundRect">
            <a:avLst>
              <a:gd name="adj" fmla="val 1915"/>
            </a:avLst>
          </a:prstGeom>
          <a:solidFill>
            <a:srgbClr val="FFFFFF"/>
          </a:solidFill>
          <a:ln w="12700">
            <a:solidFill>
              <a:srgbClr val="E5E9F1"/>
            </a:solidFill>
            <a:prstDash val="solid"/>
          </a:ln>
          <a:effectLst>
            <a:outerShdw blurRad="203200" dist="76200" dir="5400000" algn="bl" rotWithShape="0">
              <a:srgbClr val="17213D">
                <a:alpha val="16000"/>
              </a:srgbClr>
            </a:outerShdw>
          </a:effectLst>
        </p:spPr>
        <p:txBody>
          <a:bodyPr/>
          <a:lstStyle/>
          <a:p>
            <a:endParaRPr lang="da-DK"/>
          </a:p>
        </p:txBody>
      </p:sp>
      <p:sp>
        <p:nvSpPr>
          <p:cNvPr id="13" name="Shape 11"/>
          <p:cNvSpPr/>
          <p:nvPr/>
        </p:nvSpPr>
        <p:spPr>
          <a:xfrm>
            <a:off x="3867912" y="1051560"/>
            <a:ext cx="73152" cy="73152"/>
          </a:xfrm>
          <a:prstGeom prst="ellipse">
            <a:avLst/>
          </a:prstGeom>
          <a:solidFill>
            <a:srgbClr val="E1E6EE"/>
          </a:solidFill>
          <a:ln/>
        </p:spPr>
        <p:txBody>
          <a:bodyPr/>
          <a:lstStyle/>
          <a:p>
            <a:endParaRPr lang="da-DK"/>
          </a:p>
        </p:txBody>
      </p:sp>
      <p:sp>
        <p:nvSpPr>
          <p:cNvPr id="14" name="Shape 12"/>
          <p:cNvSpPr/>
          <p:nvPr/>
        </p:nvSpPr>
        <p:spPr>
          <a:xfrm>
            <a:off x="4069080" y="1051560"/>
            <a:ext cx="73152" cy="73152"/>
          </a:xfrm>
          <a:prstGeom prst="ellipse">
            <a:avLst/>
          </a:prstGeom>
          <a:solidFill>
            <a:srgbClr val="E1E6EE"/>
          </a:solidFill>
          <a:ln/>
        </p:spPr>
        <p:txBody>
          <a:bodyPr/>
          <a:lstStyle/>
          <a:p>
            <a:endParaRPr lang="da-DK"/>
          </a:p>
        </p:txBody>
      </p:sp>
      <p:sp>
        <p:nvSpPr>
          <p:cNvPr id="15" name="Shape 13"/>
          <p:cNvSpPr/>
          <p:nvPr/>
        </p:nvSpPr>
        <p:spPr>
          <a:xfrm>
            <a:off x="4270248" y="1051560"/>
            <a:ext cx="73152" cy="73152"/>
          </a:xfrm>
          <a:prstGeom prst="ellipse">
            <a:avLst/>
          </a:prstGeom>
          <a:solidFill>
            <a:srgbClr val="E1E6EE"/>
          </a:solidFill>
          <a:ln/>
        </p:spPr>
        <p:txBody>
          <a:bodyPr/>
          <a:lstStyle/>
          <a:p>
            <a:endParaRPr lang="da-DK"/>
          </a:p>
        </p:txBody>
      </p:sp>
      <p:pic>
        <p:nvPicPr>
          <p:cNvPr id="16" name="Image 0" descr="/home/claude/pptx_build/assets/home-accelerate-startup.png"/>
          <p:cNvPicPr>
            <a:picLocks noChangeAspect="1"/>
          </p:cNvPicPr>
          <p:nvPr/>
        </p:nvPicPr>
        <p:blipFill>
          <a:blip r:embed="rId3"/>
          <a:stretch>
            <a:fillRect/>
          </a:stretch>
        </p:blipFill>
        <p:spPr>
          <a:xfrm>
            <a:off x="3822192" y="1280160"/>
            <a:ext cx="7589520" cy="4271375"/>
          </a:xfrm>
          <a:prstGeom prst="rect">
            <a:avLst/>
          </a:prstGeom>
        </p:spPr>
      </p:pic>
      <p:sp>
        <p:nvSpPr>
          <p:cNvPr id="17" name="Shape 14"/>
          <p:cNvSpPr/>
          <p:nvPr/>
        </p:nvSpPr>
        <p:spPr>
          <a:xfrm>
            <a:off x="640080" y="777240"/>
            <a:ext cx="1965960" cy="274320"/>
          </a:xfrm>
          <a:prstGeom prst="roundRect">
            <a:avLst>
              <a:gd name="adj" fmla="val 50000"/>
            </a:avLst>
          </a:prstGeom>
          <a:solidFill>
            <a:srgbClr val="A8ED00"/>
          </a:solidFill>
          <a:ln/>
        </p:spPr>
        <p:txBody>
          <a:bodyPr/>
          <a:lstStyle/>
          <a:p>
            <a:endParaRPr lang="da-DK"/>
          </a:p>
        </p:txBody>
      </p:sp>
      <p:sp>
        <p:nvSpPr>
          <p:cNvPr id="18" name="Text 15"/>
          <p:cNvSpPr/>
          <p:nvPr/>
        </p:nvSpPr>
        <p:spPr>
          <a:xfrm>
            <a:off x="640080" y="777240"/>
            <a:ext cx="1965960" cy="274320"/>
          </a:xfrm>
          <a:prstGeom prst="rect">
            <a:avLst/>
          </a:prstGeom>
          <a:noFill/>
          <a:ln/>
        </p:spPr>
        <p:txBody>
          <a:bodyPr wrap="square" lIns="0" tIns="0" rIns="0" bIns="0" rtlCol="0" anchor="ctr"/>
          <a:lstStyle/>
          <a:p>
            <a:pPr marL="0" indent="0" algn="ctr">
              <a:buNone/>
            </a:pPr>
            <a:r>
              <a:rPr lang="en-US" sz="900" b="1" kern="0" spc="50" dirty="0">
                <a:solidFill>
                  <a:srgbClr val="0D1324"/>
                </a:solidFill>
                <a:latin typeface="Calibri" pitchFamily="34" charset="0"/>
                <a:ea typeface="Calibri" pitchFamily="34" charset="-122"/>
                <a:cs typeface="Calibri" pitchFamily="34" charset="-120"/>
              </a:rPr>
              <a:t>Start and plan</a:t>
            </a:r>
            <a:endParaRPr lang="en-US" sz="900" dirty="0"/>
          </a:p>
        </p:txBody>
      </p:sp>
      <p:sp>
        <p:nvSpPr>
          <p:cNvPr id="19" name="Shape 16"/>
          <p:cNvSpPr/>
          <p:nvPr/>
        </p:nvSpPr>
        <p:spPr>
          <a:xfrm>
            <a:off x="640080" y="1170432"/>
            <a:ext cx="457200" cy="457200"/>
          </a:xfrm>
          <a:prstGeom prst="ellipse">
            <a:avLst/>
          </a:prstGeom>
          <a:solidFill>
            <a:srgbClr val="0D1324"/>
          </a:solidFill>
          <a:ln/>
        </p:spPr>
        <p:txBody>
          <a:bodyPr/>
          <a:lstStyle/>
          <a:p>
            <a:endParaRPr lang="da-DK"/>
          </a:p>
        </p:txBody>
      </p:sp>
      <p:sp>
        <p:nvSpPr>
          <p:cNvPr id="20" name="Text 17"/>
          <p:cNvSpPr/>
          <p:nvPr/>
        </p:nvSpPr>
        <p:spPr>
          <a:xfrm>
            <a:off x="640080" y="1170432"/>
            <a:ext cx="457200" cy="457200"/>
          </a:xfrm>
          <a:prstGeom prst="rect">
            <a:avLst/>
          </a:prstGeom>
          <a:noFill/>
          <a:ln/>
        </p:spPr>
        <p:txBody>
          <a:bodyPr wrap="square" lIns="0" tIns="0" rIns="0" bIns="0" rtlCol="0" anchor="ctr"/>
          <a:lstStyle/>
          <a:p>
            <a:pPr marL="0" indent="0" algn="ctr">
              <a:buNone/>
            </a:pPr>
            <a:r>
              <a:rPr lang="en-US" sz="1300" b="1" dirty="0">
                <a:solidFill>
                  <a:srgbClr val="FFFFFF"/>
                </a:solidFill>
                <a:latin typeface="Cambria" pitchFamily="34" charset="0"/>
                <a:ea typeface="Cambria" pitchFamily="34" charset="-122"/>
                <a:cs typeface="Cambria" pitchFamily="34" charset="-120"/>
              </a:rPr>
              <a:t>02</a:t>
            </a:r>
            <a:endParaRPr lang="en-US" sz="1300" dirty="0"/>
          </a:p>
        </p:txBody>
      </p:sp>
      <p:sp>
        <p:nvSpPr>
          <p:cNvPr id="21" name="Text 18"/>
          <p:cNvSpPr/>
          <p:nvPr/>
        </p:nvSpPr>
        <p:spPr>
          <a:xfrm>
            <a:off x="1207008" y="1170432"/>
            <a:ext cx="2157984" cy="457200"/>
          </a:xfrm>
          <a:prstGeom prst="rect">
            <a:avLst/>
          </a:prstGeom>
          <a:noFill/>
          <a:ln/>
        </p:spPr>
        <p:txBody>
          <a:bodyPr wrap="square" lIns="0" tIns="0" rIns="0" bIns="0" rtlCol="0" anchor="ctr"/>
          <a:lstStyle/>
          <a:p>
            <a:pPr marL="0" indent="0">
              <a:lnSpc>
                <a:spcPct val="105000"/>
              </a:lnSpc>
              <a:buNone/>
            </a:pPr>
            <a:r>
              <a:rPr lang="en-US" sz="900" b="1" kern="0" spc="60" dirty="0">
                <a:solidFill>
                  <a:srgbClr val="667085"/>
                </a:solidFill>
                <a:latin typeface="Calibri" pitchFamily="34" charset="0"/>
                <a:ea typeface="Calibri" pitchFamily="34" charset="-122"/>
                <a:cs typeface="Calibri" pitchFamily="34" charset="-120"/>
              </a:rPr>
              <a:t>START PROJECTS FASTER</a:t>
            </a:r>
            <a:endParaRPr lang="en-US" sz="900" dirty="0"/>
          </a:p>
        </p:txBody>
      </p:sp>
      <p:sp>
        <p:nvSpPr>
          <p:cNvPr id="22" name="Text 19"/>
          <p:cNvSpPr/>
          <p:nvPr/>
        </p:nvSpPr>
        <p:spPr>
          <a:xfrm>
            <a:off x="640080" y="1783080"/>
            <a:ext cx="2724912" cy="1005840"/>
          </a:xfrm>
          <a:prstGeom prst="rect">
            <a:avLst/>
          </a:prstGeom>
          <a:noFill/>
          <a:ln/>
        </p:spPr>
        <p:txBody>
          <a:bodyPr wrap="square" lIns="0" tIns="0" rIns="0" bIns="0" rtlCol="0" anchor="ctr"/>
          <a:lstStyle/>
          <a:p>
            <a:pPr marL="0" indent="0">
              <a:lnSpc>
                <a:spcPct val="106000"/>
              </a:lnSpc>
              <a:buNone/>
            </a:pPr>
            <a:r>
              <a:rPr lang="en-US" sz="1900" b="1" dirty="0">
                <a:solidFill>
                  <a:srgbClr val="151927"/>
                </a:solidFill>
                <a:latin typeface="Cambria" pitchFamily="34" charset="0"/>
                <a:ea typeface="Cambria" pitchFamily="34" charset="-122"/>
                <a:cs typeface="Cambria" pitchFamily="34" charset="-120"/>
              </a:rPr>
              <a:t>Turn existing material into a usable project foundation.</a:t>
            </a:r>
            <a:endParaRPr lang="en-US" sz="1900" dirty="0"/>
          </a:p>
        </p:txBody>
      </p:sp>
      <p:sp>
        <p:nvSpPr>
          <p:cNvPr id="23" name="Text 20"/>
          <p:cNvSpPr/>
          <p:nvPr/>
        </p:nvSpPr>
        <p:spPr>
          <a:xfrm>
            <a:off x="640080" y="2788920"/>
            <a:ext cx="2724912" cy="1417320"/>
          </a:xfrm>
          <a:prstGeom prst="rect">
            <a:avLst/>
          </a:prstGeom>
          <a:noFill/>
          <a:ln/>
        </p:spPr>
        <p:txBody>
          <a:bodyPr wrap="square" lIns="0" tIns="0" rIns="0" bIns="0" rtlCol="0" anchor="ctr"/>
          <a:lstStyle/>
          <a:p>
            <a:pPr marL="0" indent="0">
              <a:lnSpc>
                <a:spcPct val="130000"/>
              </a:lnSpc>
              <a:buNone/>
            </a:pPr>
            <a:r>
              <a:rPr lang="en-US" sz="1000" dirty="0">
                <a:solidFill>
                  <a:srgbClr val="667085"/>
                </a:solidFill>
                <a:latin typeface="Calibri" pitchFamily="34" charset="0"/>
                <a:ea typeface="Calibri" pitchFamily="34" charset="-122"/>
                <a:cs typeface="Calibri" pitchFamily="34" charset="-120"/>
              </a:rPr>
              <a:t>Upload project descriptions, business cases, requirements and supporting documents. 1PM analyzes the material and creates a structured foundation with objectives, scope, deliverables, stakeholders, risks and an initial plan.</a:t>
            </a:r>
            <a:endParaRPr lang="en-US" sz="1000" dirty="0"/>
          </a:p>
        </p:txBody>
      </p:sp>
      <p:sp>
        <p:nvSpPr>
          <p:cNvPr id="24" name="Shape 21"/>
          <p:cNvSpPr/>
          <p:nvPr/>
        </p:nvSpPr>
        <p:spPr>
          <a:xfrm>
            <a:off x="640080" y="4370832"/>
            <a:ext cx="109728" cy="109728"/>
          </a:xfrm>
          <a:prstGeom prst="ellipse">
            <a:avLst/>
          </a:prstGeom>
          <a:solidFill>
            <a:srgbClr val="A8ED00"/>
          </a:solidFill>
          <a:ln/>
        </p:spPr>
        <p:txBody>
          <a:bodyPr/>
          <a:lstStyle/>
          <a:p>
            <a:endParaRPr lang="da-DK"/>
          </a:p>
        </p:txBody>
      </p:sp>
      <p:sp>
        <p:nvSpPr>
          <p:cNvPr id="25" name="Text 22"/>
          <p:cNvSpPr/>
          <p:nvPr/>
        </p:nvSpPr>
        <p:spPr>
          <a:xfrm>
            <a:off x="877824" y="4261104"/>
            <a:ext cx="2487168" cy="384048"/>
          </a:xfrm>
          <a:prstGeom prst="rect">
            <a:avLst/>
          </a:prstGeom>
          <a:noFill/>
          <a:ln/>
        </p:spPr>
        <p:txBody>
          <a:bodyPr wrap="square" lIns="0" tIns="0" rIns="0" bIns="0" rtlCol="0" anchor="t"/>
          <a:lstStyle/>
          <a:p>
            <a:pPr marL="0" indent="0">
              <a:lnSpc>
                <a:spcPct val="108000"/>
              </a:lnSpc>
              <a:buNone/>
            </a:pPr>
            <a:r>
              <a:rPr lang="en-US" sz="950" dirty="0">
                <a:solidFill>
                  <a:srgbClr val="151927"/>
                </a:solidFill>
                <a:latin typeface="Calibri" pitchFamily="34" charset="0"/>
                <a:ea typeface="Calibri" pitchFamily="34" charset="-122"/>
                <a:cs typeface="Calibri" pitchFamily="34" charset="-120"/>
              </a:rPr>
              <a:t>Upload descriptions, business case and requirements</a:t>
            </a:r>
            <a:endParaRPr lang="en-US" sz="950" dirty="0"/>
          </a:p>
        </p:txBody>
      </p:sp>
      <p:sp>
        <p:nvSpPr>
          <p:cNvPr id="26" name="Shape 23"/>
          <p:cNvSpPr/>
          <p:nvPr/>
        </p:nvSpPr>
        <p:spPr>
          <a:xfrm>
            <a:off x="640080" y="4754880"/>
            <a:ext cx="109728" cy="109728"/>
          </a:xfrm>
          <a:prstGeom prst="ellipse">
            <a:avLst/>
          </a:prstGeom>
          <a:solidFill>
            <a:srgbClr val="A8ED00"/>
          </a:solidFill>
          <a:ln/>
        </p:spPr>
        <p:txBody>
          <a:bodyPr/>
          <a:lstStyle/>
          <a:p>
            <a:endParaRPr lang="da-DK"/>
          </a:p>
        </p:txBody>
      </p:sp>
      <p:sp>
        <p:nvSpPr>
          <p:cNvPr id="27" name="Text 24"/>
          <p:cNvSpPr/>
          <p:nvPr/>
        </p:nvSpPr>
        <p:spPr>
          <a:xfrm>
            <a:off x="877824" y="4645152"/>
            <a:ext cx="2487168" cy="384048"/>
          </a:xfrm>
          <a:prstGeom prst="rect">
            <a:avLst/>
          </a:prstGeom>
          <a:noFill/>
          <a:ln/>
        </p:spPr>
        <p:txBody>
          <a:bodyPr wrap="square" lIns="0" tIns="0" rIns="0" bIns="0" rtlCol="0" anchor="t"/>
          <a:lstStyle/>
          <a:p>
            <a:pPr marL="0" indent="0">
              <a:lnSpc>
                <a:spcPct val="108000"/>
              </a:lnSpc>
              <a:buNone/>
            </a:pPr>
            <a:r>
              <a:rPr lang="en-US" sz="950" dirty="0">
                <a:solidFill>
                  <a:srgbClr val="151927"/>
                </a:solidFill>
                <a:latin typeface="Calibri" pitchFamily="34" charset="0"/>
                <a:ea typeface="Calibri" pitchFamily="34" charset="-122"/>
                <a:cs typeface="Calibri" pitchFamily="34" charset="-120"/>
              </a:rPr>
              <a:t>AI extracts and structures the key information</a:t>
            </a:r>
            <a:endParaRPr lang="en-US" sz="950" dirty="0"/>
          </a:p>
        </p:txBody>
      </p:sp>
      <p:sp>
        <p:nvSpPr>
          <p:cNvPr id="28" name="Shape 25"/>
          <p:cNvSpPr/>
          <p:nvPr/>
        </p:nvSpPr>
        <p:spPr>
          <a:xfrm>
            <a:off x="640080" y="5138928"/>
            <a:ext cx="109728" cy="109728"/>
          </a:xfrm>
          <a:prstGeom prst="ellipse">
            <a:avLst/>
          </a:prstGeom>
          <a:solidFill>
            <a:srgbClr val="A8ED00"/>
          </a:solidFill>
          <a:ln/>
        </p:spPr>
        <p:txBody>
          <a:bodyPr/>
          <a:lstStyle/>
          <a:p>
            <a:endParaRPr lang="da-DK"/>
          </a:p>
        </p:txBody>
      </p:sp>
      <p:sp>
        <p:nvSpPr>
          <p:cNvPr id="29" name="Text 26"/>
          <p:cNvSpPr/>
          <p:nvPr/>
        </p:nvSpPr>
        <p:spPr>
          <a:xfrm>
            <a:off x="877824" y="5029200"/>
            <a:ext cx="2487168" cy="384048"/>
          </a:xfrm>
          <a:prstGeom prst="rect">
            <a:avLst/>
          </a:prstGeom>
          <a:noFill/>
          <a:ln/>
        </p:spPr>
        <p:txBody>
          <a:bodyPr wrap="square" lIns="0" tIns="0" rIns="0" bIns="0" rtlCol="0" anchor="t"/>
          <a:lstStyle/>
          <a:p>
            <a:pPr marL="0" indent="0">
              <a:lnSpc>
                <a:spcPct val="108000"/>
              </a:lnSpc>
              <a:buNone/>
            </a:pPr>
            <a:r>
              <a:rPr lang="en-US" sz="950" dirty="0">
                <a:solidFill>
                  <a:srgbClr val="151927"/>
                </a:solidFill>
                <a:latin typeface="Calibri" pitchFamily="34" charset="0"/>
                <a:ea typeface="Calibri" pitchFamily="34" charset="-122"/>
                <a:cs typeface="Calibri" pitchFamily="34" charset="-120"/>
              </a:rPr>
              <a:t>Continue refining directly in the connected 1PM environment</a:t>
            </a:r>
            <a:endParaRPr lang="en-US" sz="950" dirty="0"/>
          </a:p>
        </p:txBody>
      </p:sp>
      <p:sp>
        <p:nvSpPr>
          <p:cNvPr id="30" name="Text 27"/>
          <p:cNvSpPr/>
          <p:nvPr/>
        </p:nvSpPr>
        <p:spPr>
          <a:xfrm>
            <a:off x="640080" y="6537960"/>
            <a:ext cx="5486400" cy="256032"/>
          </a:xfrm>
          <a:prstGeom prst="rect">
            <a:avLst/>
          </a:prstGeom>
          <a:noFill/>
          <a:ln/>
        </p:spPr>
        <p:txBody>
          <a:bodyPr wrap="square" lIns="0" tIns="0" rIns="0" bIns="0" rtlCol="0" anchor="ctr"/>
          <a:lstStyle/>
          <a:p>
            <a:pPr marL="0" indent="0">
              <a:buNone/>
            </a:pPr>
            <a:r>
              <a:rPr lang="en-US" sz="850" dirty="0">
                <a:solidFill>
                  <a:srgbClr val="667085"/>
                </a:solidFill>
                <a:latin typeface="Calibri" pitchFamily="34" charset="0"/>
                <a:ea typeface="Calibri" pitchFamily="34" charset="-122"/>
                <a:cs typeface="Calibri" pitchFamily="34" charset="-120"/>
              </a:rPr>
              <a:t>Why 1PM</a:t>
            </a:r>
            <a:endParaRPr lang="en-US" sz="850" dirty="0"/>
          </a:p>
        </p:txBody>
      </p:sp>
      <p:sp>
        <p:nvSpPr>
          <p:cNvPr id="31" name="Text 28"/>
          <p:cNvSpPr/>
          <p:nvPr/>
        </p:nvSpPr>
        <p:spPr>
          <a:xfrm>
            <a:off x="10607040" y="6537960"/>
            <a:ext cx="914400" cy="256032"/>
          </a:xfrm>
          <a:prstGeom prst="rect">
            <a:avLst/>
          </a:prstGeom>
          <a:noFill/>
          <a:ln/>
        </p:spPr>
        <p:txBody>
          <a:bodyPr wrap="square" lIns="0" tIns="0" rIns="0" bIns="0" rtlCol="0" anchor="ctr"/>
          <a:lstStyle/>
          <a:p>
            <a:pPr marL="0" indent="0" algn="r">
              <a:buNone/>
            </a:pPr>
            <a:r>
              <a:rPr lang="en-US" sz="850" b="1" dirty="0">
                <a:solidFill>
                  <a:srgbClr val="667085"/>
                </a:solidFill>
                <a:latin typeface="Calibri" pitchFamily="34" charset="0"/>
                <a:ea typeface="Calibri" pitchFamily="34" charset="-122"/>
                <a:cs typeface="Calibri" pitchFamily="34" charset="-120"/>
              </a:rPr>
              <a:t>1PM</a:t>
            </a:r>
            <a:endParaRPr lang="en-US" sz="850" dirty="0"/>
          </a:p>
        </p:txBody>
      </p:sp>
      <p:sp>
        <p:nvSpPr>
          <p:cNvPr id="32" name="Text 29"/>
          <p:cNvSpPr/>
          <p:nvPr/>
        </p:nvSpPr>
        <p:spPr>
          <a:xfrm>
            <a:off x="11475720" y="6537960"/>
            <a:ext cx="548640" cy="256032"/>
          </a:xfrm>
          <a:prstGeom prst="rect">
            <a:avLst/>
          </a:prstGeom>
          <a:noFill/>
          <a:ln/>
        </p:spPr>
        <p:txBody>
          <a:bodyPr wrap="square" lIns="0" tIns="0" rIns="0" bIns="0" rtlCol="0" anchor="ctr"/>
          <a:lstStyle/>
          <a:p>
            <a:pPr marL="0" indent="0" algn="r">
              <a:buNone/>
            </a:pPr>
            <a:r>
              <a:rPr lang="en-US" sz="850" dirty="0">
                <a:solidFill>
                  <a:srgbClr val="667085"/>
                </a:solidFill>
                <a:latin typeface="Calibri" pitchFamily="34" charset="0"/>
                <a:ea typeface="Calibri" pitchFamily="34" charset="-122"/>
                <a:cs typeface="Calibri" pitchFamily="34" charset="-120"/>
              </a:rPr>
              <a:t>03</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6F8FB"/>
        </a:solidFill>
        <a:effectLst/>
      </p:bgPr>
    </p:bg>
    <p:spTree>
      <p:nvGrpSpPr>
        <p:cNvPr id="1" name=""/>
        <p:cNvGrpSpPr/>
        <p:nvPr/>
      </p:nvGrpSpPr>
      <p:grpSpPr>
        <a:xfrm>
          <a:off x="0" y="0"/>
          <a:ext cx="0" cy="0"/>
          <a:chOff x="0" y="0"/>
          <a:chExt cx="0" cy="0"/>
        </a:xfrm>
      </p:grpSpPr>
      <p:sp>
        <p:nvSpPr>
          <p:cNvPr id="2" name="Text 0"/>
          <p:cNvSpPr/>
          <p:nvPr/>
        </p:nvSpPr>
        <p:spPr>
          <a:xfrm>
            <a:off x="640080" y="292608"/>
            <a:ext cx="8229600" cy="256032"/>
          </a:xfrm>
          <a:prstGeom prst="rect">
            <a:avLst/>
          </a:prstGeom>
          <a:noFill/>
          <a:ln/>
        </p:spPr>
        <p:txBody>
          <a:bodyPr wrap="square" lIns="0" tIns="0" rIns="0" bIns="0" rtlCol="0" anchor="ctr"/>
          <a:lstStyle/>
          <a:p>
            <a:pPr marL="0" indent="0">
              <a:buNone/>
            </a:pPr>
            <a:r>
              <a:rPr lang="en-US" sz="900" kern="0" spc="40" dirty="0">
                <a:solidFill>
                  <a:srgbClr val="AAB2C2"/>
                </a:solidFill>
                <a:latin typeface="Calibri" pitchFamily="34" charset="0"/>
                <a:ea typeface="Calibri" pitchFamily="34" charset="-122"/>
                <a:cs typeface="Calibri" pitchFamily="34" charset="-120"/>
              </a:rPr>
              <a:t>1 · Introduction</a:t>
            </a:r>
            <a:r>
              <a:rPr lang="en-US" sz="900" dirty="0">
                <a:solidFill>
                  <a:srgbClr val="000000"/>
                </a:solidFill>
              </a:rPr>
              <a:t>    </a:t>
            </a:r>
            <a:r>
              <a:rPr lang="en-US" sz="900" b="1" kern="0" spc="40" dirty="0">
                <a:solidFill>
                  <a:srgbClr val="6B8F00"/>
                </a:solidFill>
                <a:latin typeface="Calibri" pitchFamily="34" charset="0"/>
                <a:ea typeface="Calibri" pitchFamily="34" charset="-122"/>
                <a:cs typeface="Calibri" pitchFamily="34" charset="-120"/>
              </a:rPr>
              <a:t>2 · Why 1PM</a:t>
            </a:r>
            <a:r>
              <a:rPr lang="en-US" sz="900" dirty="0">
                <a:solidFill>
                  <a:srgbClr val="000000"/>
                </a:solidFill>
              </a:rPr>
              <a:t>    </a:t>
            </a:r>
            <a:r>
              <a:rPr lang="en-US" sz="900" kern="0" spc="40" dirty="0">
                <a:solidFill>
                  <a:srgbClr val="AAB2C2"/>
                </a:solidFill>
                <a:latin typeface="Calibri" pitchFamily="34" charset="0"/>
                <a:ea typeface="Calibri" pitchFamily="34" charset="-122"/>
                <a:cs typeface="Calibri" pitchFamily="34" charset="-120"/>
              </a:rPr>
              <a:t>3 · Product tour</a:t>
            </a:r>
            <a:r>
              <a:rPr lang="en-US" sz="900" dirty="0">
                <a:solidFill>
                  <a:srgbClr val="000000"/>
                </a:solidFill>
              </a:rPr>
              <a:t>    </a:t>
            </a:r>
            <a:r>
              <a:rPr lang="en-US" sz="900" kern="0" spc="40" dirty="0">
                <a:solidFill>
                  <a:srgbClr val="AAB2C2"/>
                </a:solidFill>
                <a:latin typeface="Calibri" pitchFamily="34" charset="0"/>
                <a:ea typeface="Calibri" pitchFamily="34" charset="-122"/>
                <a:cs typeface="Calibri" pitchFamily="34" charset="-120"/>
              </a:rPr>
              <a:t>4 · Get started</a:t>
            </a:r>
            <a:endParaRPr lang="en-US" sz="900" dirty="0"/>
          </a:p>
        </p:txBody>
      </p:sp>
      <p:sp>
        <p:nvSpPr>
          <p:cNvPr id="3" name="Shape 1"/>
          <p:cNvSpPr/>
          <p:nvPr/>
        </p:nvSpPr>
        <p:spPr>
          <a:xfrm>
            <a:off x="640080" y="603504"/>
            <a:ext cx="10927080" cy="0"/>
          </a:xfrm>
          <a:prstGeom prst="line">
            <a:avLst/>
          </a:prstGeom>
          <a:noFill/>
          <a:ln w="9525">
            <a:solidFill>
              <a:srgbClr val="E5E9F1"/>
            </a:solidFill>
            <a:prstDash val="solid"/>
          </a:ln>
        </p:spPr>
        <p:txBody>
          <a:bodyPr/>
          <a:lstStyle/>
          <a:p>
            <a:endParaRPr lang="da-DK"/>
          </a:p>
        </p:txBody>
      </p:sp>
      <p:sp>
        <p:nvSpPr>
          <p:cNvPr id="4" name="Shape 2"/>
          <p:cNvSpPr/>
          <p:nvPr/>
        </p:nvSpPr>
        <p:spPr>
          <a:xfrm>
            <a:off x="9555480" y="370332"/>
            <a:ext cx="201168" cy="100584"/>
          </a:xfrm>
          <a:prstGeom prst="roundRect">
            <a:avLst>
              <a:gd name="adj" fmla="val 27273"/>
            </a:avLst>
          </a:prstGeom>
          <a:solidFill>
            <a:srgbClr val="6B8F00"/>
          </a:solidFill>
          <a:ln/>
        </p:spPr>
        <p:txBody>
          <a:bodyPr/>
          <a:lstStyle/>
          <a:p>
            <a:endParaRPr lang="da-DK"/>
          </a:p>
        </p:txBody>
      </p:sp>
      <p:sp>
        <p:nvSpPr>
          <p:cNvPr id="5" name="Shape 3"/>
          <p:cNvSpPr/>
          <p:nvPr/>
        </p:nvSpPr>
        <p:spPr>
          <a:xfrm>
            <a:off x="9811512" y="370332"/>
            <a:ext cx="201168" cy="100584"/>
          </a:xfrm>
          <a:prstGeom prst="roundRect">
            <a:avLst>
              <a:gd name="adj" fmla="val 27273"/>
            </a:avLst>
          </a:prstGeom>
          <a:solidFill>
            <a:srgbClr val="6B8F00"/>
          </a:solidFill>
          <a:ln/>
        </p:spPr>
        <p:txBody>
          <a:bodyPr/>
          <a:lstStyle/>
          <a:p>
            <a:endParaRPr lang="da-DK"/>
          </a:p>
        </p:txBody>
      </p:sp>
      <p:sp>
        <p:nvSpPr>
          <p:cNvPr id="6" name="Shape 4"/>
          <p:cNvSpPr/>
          <p:nvPr/>
        </p:nvSpPr>
        <p:spPr>
          <a:xfrm>
            <a:off x="10067544" y="370332"/>
            <a:ext cx="201168" cy="100584"/>
          </a:xfrm>
          <a:prstGeom prst="roundRect">
            <a:avLst>
              <a:gd name="adj" fmla="val 27273"/>
            </a:avLst>
          </a:prstGeom>
          <a:solidFill>
            <a:srgbClr val="6B8F00"/>
          </a:solidFill>
          <a:ln/>
        </p:spPr>
        <p:txBody>
          <a:bodyPr/>
          <a:lstStyle/>
          <a:p>
            <a:endParaRPr lang="da-DK"/>
          </a:p>
        </p:txBody>
      </p:sp>
      <p:sp>
        <p:nvSpPr>
          <p:cNvPr id="7" name="Shape 5"/>
          <p:cNvSpPr/>
          <p:nvPr/>
        </p:nvSpPr>
        <p:spPr>
          <a:xfrm>
            <a:off x="10323576" y="370332"/>
            <a:ext cx="201168" cy="100584"/>
          </a:xfrm>
          <a:prstGeom prst="roundRect">
            <a:avLst>
              <a:gd name="adj" fmla="val 27273"/>
            </a:avLst>
          </a:prstGeom>
          <a:solidFill>
            <a:srgbClr val="E5E9F1"/>
          </a:solidFill>
          <a:ln/>
        </p:spPr>
        <p:txBody>
          <a:bodyPr/>
          <a:lstStyle/>
          <a:p>
            <a:endParaRPr lang="da-DK"/>
          </a:p>
        </p:txBody>
      </p:sp>
      <p:sp>
        <p:nvSpPr>
          <p:cNvPr id="8" name="Shape 6"/>
          <p:cNvSpPr/>
          <p:nvPr/>
        </p:nvSpPr>
        <p:spPr>
          <a:xfrm>
            <a:off x="10579608" y="370332"/>
            <a:ext cx="201168" cy="100584"/>
          </a:xfrm>
          <a:prstGeom prst="roundRect">
            <a:avLst>
              <a:gd name="adj" fmla="val 27273"/>
            </a:avLst>
          </a:prstGeom>
          <a:solidFill>
            <a:srgbClr val="E5E9F1"/>
          </a:solidFill>
          <a:ln/>
        </p:spPr>
        <p:txBody>
          <a:bodyPr/>
          <a:lstStyle/>
          <a:p>
            <a:endParaRPr lang="da-DK"/>
          </a:p>
        </p:txBody>
      </p:sp>
      <p:sp>
        <p:nvSpPr>
          <p:cNvPr id="9" name="Shape 7"/>
          <p:cNvSpPr/>
          <p:nvPr/>
        </p:nvSpPr>
        <p:spPr>
          <a:xfrm>
            <a:off x="10835640" y="370332"/>
            <a:ext cx="201168" cy="100584"/>
          </a:xfrm>
          <a:prstGeom prst="roundRect">
            <a:avLst>
              <a:gd name="adj" fmla="val 27273"/>
            </a:avLst>
          </a:prstGeom>
          <a:solidFill>
            <a:srgbClr val="E5E9F1"/>
          </a:solidFill>
          <a:ln/>
        </p:spPr>
        <p:txBody>
          <a:bodyPr/>
          <a:lstStyle/>
          <a:p>
            <a:endParaRPr lang="da-DK"/>
          </a:p>
        </p:txBody>
      </p:sp>
      <p:sp>
        <p:nvSpPr>
          <p:cNvPr id="10" name="Shape 8"/>
          <p:cNvSpPr/>
          <p:nvPr/>
        </p:nvSpPr>
        <p:spPr>
          <a:xfrm>
            <a:off x="11091672" y="370332"/>
            <a:ext cx="201168" cy="100584"/>
          </a:xfrm>
          <a:prstGeom prst="roundRect">
            <a:avLst>
              <a:gd name="adj" fmla="val 27273"/>
            </a:avLst>
          </a:prstGeom>
          <a:solidFill>
            <a:srgbClr val="E5E9F1"/>
          </a:solidFill>
          <a:ln/>
        </p:spPr>
        <p:txBody>
          <a:bodyPr/>
          <a:lstStyle/>
          <a:p>
            <a:endParaRPr lang="da-DK"/>
          </a:p>
        </p:txBody>
      </p:sp>
      <p:sp>
        <p:nvSpPr>
          <p:cNvPr id="11" name="Shape 9"/>
          <p:cNvSpPr/>
          <p:nvPr/>
        </p:nvSpPr>
        <p:spPr>
          <a:xfrm>
            <a:off x="11347704" y="370332"/>
            <a:ext cx="201168" cy="100584"/>
          </a:xfrm>
          <a:prstGeom prst="roundRect">
            <a:avLst>
              <a:gd name="adj" fmla="val 27273"/>
            </a:avLst>
          </a:prstGeom>
          <a:solidFill>
            <a:srgbClr val="E5E9F1"/>
          </a:solidFill>
          <a:ln/>
        </p:spPr>
        <p:txBody>
          <a:bodyPr/>
          <a:lstStyle/>
          <a:p>
            <a:endParaRPr lang="da-DK"/>
          </a:p>
        </p:txBody>
      </p:sp>
      <p:sp>
        <p:nvSpPr>
          <p:cNvPr id="12" name="Shape 10"/>
          <p:cNvSpPr/>
          <p:nvPr/>
        </p:nvSpPr>
        <p:spPr>
          <a:xfrm>
            <a:off x="3685032" y="914400"/>
            <a:ext cx="7863840" cy="4774295"/>
          </a:xfrm>
          <a:prstGeom prst="roundRect">
            <a:avLst>
              <a:gd name="adj" fmla="val 1915"/>
            </a:avLst>
          </a:prstGeom>
          <a:solidFill>
            <a:srgbClr val="FFFFFF"/>
          </a:solidFill>
          <a:ln w="12700">
            <a:solidFill>
              <a:srgbClr val="E5E9F1"/>
            </a:solidFill>
            <a:prstDash val="solid"/>
          </a:ln>
          <a:effectLst>
            <a:outerShdw blurRad="203200" dist="76200" dir="5400000" algn="bl" rotWithShape="0">
              <a:srgbClr val="17213D">
                <a:alpha val="16000"/>
              </a:srgbClr>
            </a:outerShdw>
          </a:effectLst>
        </p:spPr>
        <p:txBody>
          <a:bodyPr/>
          <a:lstStyle/>
          <a:p>
            <a:endParaRPr lang="da-DK"/>
          </a:p>
        </p:txBody>
      </p:sp>
      <p:sp>
        <p:nvSpPr>
          <p:cNvPr id="13" name="Shape 11"/>
          <p:cNvSpPr/>
          <p:nvPr/>
        </p:nvSpPr>
        <p:spPr>
          <a:xfrm>
            <a:off x="3867912" y="1051560"/>
            <a:ext cx="73152" cy="73152"/>
          </a:xfrm>
          <a:prstGeom prst="ellipse">
            <a:avLst/>
          </a:prstGeom>
          <a:solidFill>
            <a:srgbClr val="E1E6EE"/>
          </a:solidFill>
          <a:ln/>
        </p:spPr>
        <p:txBody>
          <a:bodyPr/>
          <a:lstStyle/>
          <a:p>
            <a:endParaRPr lang="da-DK"/>
          </a:p>
        </p:txBody>
      </p:sp>
      <p:sp>
        <p:nvSpPr>
          <p:cNvPr id="14" name="Shape 12"/>
          <p:cNvSpPr/>
          <p:nvPr/>
        </p:nvSpPr>
        <p:spPr>
          <a:xfrm>
            <a:off x="4069080" y="1051560"/>
            <a:ext cx="73152" cy="73152"/>
          </a:xfrm>
          <a:prstGeom prst="ellipse">
            <a:avLst/>
          </a:prstGeom>
          <a:solidFill>
            <a:srgbClr val="E1E6EE"/>
          </a:solidFill>
          <a:ln/>
        </p:spPr>
        <p:txBody>
          <a:bodyPr/>
          <a:lstStyle/>
          <a:p>
            <a:endParaRPr lang="da-DK"/>
          </a:p>
        </p:txBody>
      </p:sp>
      <p:sp>
        <p:nvSpPr>
          <p:cNvPr id="15" name="Shape 13"/>
          <p:cNvSpPr/>
          <p:nvPr/>
        </p:nvSpPr>
        <p:spPr>
          <a:xfrm>
            <a:off x="4270248" y="1051560"/>
            <a:ext cx="73152" cy="73152"/>
          </a:xfrm>
          <a:prstGeom prst="ellipse">
            <a:avLst/>
          </a:prstGeom>
          <a:solidFill>
            <a:srgbClr val="E1E6EE"/>
          </a:solidFill>
          <a:ln/>
        </p:spPr>
        <p:txBody>
          <a:bodyPr/>
          <a:lstStyle/>
          <a:p>
            <a:endParaRPr lang="da-DK"/>
          </a:p>
        </p:txBody>
      </p:sp>
      <p:pic>
        <p:nvPicPr>
          <p:cNvPr id="16" name="Image 0" descr="/home/claude/pptx_build/assets/governance-and-project-planning.png"/>
          <p:cNvPicPr>
            <a:picLocks noChangeAspect="1"/>
          </p:cNvPicPr>
          <p:nvPr/>
        </p:nvPicPr>
        <p:blipFill>
          <a:blip r:embed="rId3"/>
          <a:stretch>
            <a:fillRect/>
          </a:stretch>
        </p:blipFill>
        <p:spPr>
          <a:xfrm>
            <a:off x="3822192" y="1280160"/>
            <a:ext cx="7589520" cy="4271375"/>
          </a:xfrm>
          <a:prstGeom prst="rect">
            <a:avLst/>
          </a:prstGeom>
        </p:spPr>
      </p:pic>
      <p:sp>
        <p:nvSpPr>
          <p:cNvPr id="17" name="Shape 14"/>
          <p:cNvSpPr/>
          <p:nvPr/>
        </p:nvSpPr>
        <p:spPr>
          <a:xfrm>
            <a:off x="640080" y="777240"/>
            <a:ext cx="1965960" cy="274320"/>
          </a:xfrm>
          <a:prstGeom prst="roundRect">
            <a:avLst>
              <a:gd name="adj" fmla="val 50000"/>
            </a:avLst>
          </a:prstGeom>
          <a:solidFill>
            <a:srgbClr val="A8ED00"/>
          </a:solidFill>
          <a:ln/>
        </p:spPr>
        <p:txBody>
          <a:bodyPr/>
          <a:lstStyle/>
          <a:p>
            <a:endParaRPr lang="da-DK"/>
          </a:p>
        </p:txBody>
      </p:sp>
      <p:sp>
        <p:nvSpPr>
          <p:cNvPr id="18" name="Text 15"/>
          <p:cNvSpPr/>
          <p:nvPr/>
        </p:nvSpPr>
        <p:spPr>
          <a:xfrm>
            <a:off x="640080" y="777240"/>
            <a:ext cx="1965960" cy="274320"/>
          </a:xfrm>
          <a:prstGeom prst="rect">
            <a:avLst/>
          </a:prstGeom>
          <a:noFill/>
          <a:ln/>
        </p:spPr>
        <p:txBody>
          <a:bodyPr wrap="square" lIns="0" tIns="0" rIns="0" bIns="0" rtlCol="0" anchor="ctr"/>
          <a:lstStyle/>
          <a:p>
            <a:pPr marL="0" indent="0" algn="ctr">
              <a:buNone/>
            </a:pPr>
            <a:r>
              <a:rPr lang="en-US" sz="900" b="1" kern="0" spc="50" dirty="0">
                <a:solidFill>
                  <a:srgbClr val="0D1324"/>
                </a:solidFill>
                <a:latin typeface="Calibri" pitchFamily="34" charset="0"/>
                <a:ea typeface="Calibri" pitchFamily="34" charset="-122"/>
                <a:cs typeface="Calibri" pitchFamily="34" charset="-120"/>
              </a:rPr>
              <a:t>Start and plan</a:t>
            </a:r>
            <a:endParaRPr lang="en-US" sz="900" dirty="0"/>
          </a:p>
        </p:txBody>
      </p:sp>
      <p:sp>
        <p:nvSpPr>
          <p:cNvPr id="19" name="Shape 16"/>
          <p:cNvSpPr/>
          <p:nvPr/>
        </p:nvSpPr>
        <p:spPr>
          <a:xfrm>
            <a:off x="640080" y="1170432"/>
            <a:ext cx="457200" cy="457200"/>
          </a:xfrm>
          <a:prstGeom prst="ellipse">
            <a:avLst/>
          </a:prstGeom>
          <a:solidFill>
            <a:srgbClr val="0D1324"/>
          </a:solidFill>
          <a:ln/>
        </p:spPr>
        <p:txBody>
          <a:bodyPr/>
          <a:lstStyle/>
          <a:p>
            <a:endParaRPr lang="da-DK"/>
          </a:p>
        </p:txBody>
      </p:sp>
      <p:sp>
        <p:nvSpPr>
          <p:cNvPr id="20" name="Text 17"/>
          <p:cNvSpPr/>
          <p:nvPr/>
        </p:nvSpPr>
        <p:spPr>
          <a:xfrm>
            <a:off x="640080" y="1170432"/>
            <a:ext cx="457200" cy="457200"/>
          </a:xfrm>
          <a:prstGeom prst="rect">
            <a:avLst/>
          </a:prstGeom>
          <a:noFill/>
          <a:ln/>
        </p:spPr>
        <p:txBody>
          <a:bodyPr wrap="square" lIns="0" tIns="0" rIns="0" bIns="0" rtlCol="0" anchor="ctr"/>
          <a:lstStyle/>
          <a:p>
            <a:pPr marL="0" indent="0" algn="ctr">
              <a:buNone/>
            </a:pPr>
            <a:r>
              <a:rPr lang="en-US" sz="1300" b="1" dirty="0">
                <a:solidFill>
                  <a:srgbClr val="FFFFFF"/>
                </a:solidFill>
                <a:latin typeface="Cambria" pitchFamily="34" charset="0"/>
                <a:ea typeface="Cambria" pitchFamily="34" charset="-122"/>
                <a:cs typeface="Cambria" pitchFamily="34" charset="-120"/>
              </a:rPr>
              <a:t>03</a:t>
            </a:r>
            <a:endParaRPr lang="en-US" sz="1300" dirty="0"/>
          </a:p>
        </p:txBody>
      </p:sp>
      <p:sp>
        <p:nvSpPr>
          <p:cNvPr id="21" name="Text 18"/>
          <p:cNvSpPr/>
          <p:nvPr/>
        </p:nvSpPr>
        <p:spPr>
          <a:xfrm>
            <a:off x="1207008" y="1170432"/>
            <a:ext cx="2157984" cy="457200"/>
          </a:xfrm>
          <a:prstGeom prst="rect">
            <a:avLst/>
          </a:prstGeom>
          <a:noFill/>
          <a:ln/>
        </p:spPr>
        <p:txBody>
          <a:bodyPr wrap="square" lIns="0" tIns="0" rIns="0" bIns="0" rtlCol="0" anchor="ctr"/>
          <a:lstStyle/>
          <a:p>
            <a:pPr marL="0" indent="0">
              <a:lnSpc>
                <a:spcPct val="105000"/>
              </a:lnSpc>
              <a:buNone/>
            </a:pPr>
            <a:r>
              <a:rPr lang="en-US" sz="900" b="1" kern="0" spc="60" dirty="0">
                <a:solidFill>
                  <a:srgbClr val="667085"/>
                </a:solidFill>
                <a:latin typeface="Calibri" pitchFamily="34" charset="0"/>
                <a:ea typeface="Calibri" pitchFamily="34" charset="-122"/>
                <a:cs typeface="Calibri" pitchFamily="34" charset="-120"/>
              </a:rPr>
              <a:t>GOVERNANCE BUILT INTO THE PLAN</a:t>
            </a:r>
            <a:endParaRPr lang="en-US" sz="900" dirty="0"/>
          </a:p>
        </p:txBody>
      </p:sp>
      <p:sp>
        <p:nvSpPr>
          <p:cNvPr id="22" name="Text 19"/>
          <p:cNvSpPr/>
          <p:nvPr/>
        </p:nvSpPr>
        <p:spPr>
          <a:xfrm>
            <a:off x="640080" y="1783080"/>
            <a:ext cx="2724912" cy="1005840"/>
          </a:xfrm>
          <a:prstGeom prst="rect">
            <a:avLst/>
          </a:prstGeom>
          <a:noFill/>
          <a:ln/>
        </p:spPr>
        <p:txBody>
          <a:bodyPr wrap="square" lIns="0" tIns="0" rIns="0" bIns="0" rtlCol="0" anchor="ctr"/>
          <a:lstStyle/>
          <a:p>
            <a:pPr marL="0" indent="0">
              <a:lnSpc>
                <a:spcPct val="106000"/>
              </a:lnSpc>
              <a:buNone/>
            </a:pPr>
            <a:r>
              <a:rPr lang="en-US" sz="1900" b="1" dirty="0">
                <a:solidFill>
                  <a:srgbClr val="151927"/>
                </a:solidFill>
                <a:latin typeface="Cambria" pitchFamily="34" charset="0"/>
                <a:ea typeface="Cambria" pitchFamily="34" charset="-122"/>
                <a:cs typeface="Cambria" pitchFamily="34" charset="-120"/>
              </a:rPr>
              <a:t>Apply the project model where planning happens.</a:t>
            </a:r>
            <a:endParaRPr lang="en-US" sz="1900" dirty="0"/>
          </a:p>
        </p:txBody>
      </p:sp>
      <p:sp>
        <p:nvSpPr>
          <p:cNvPr id="23" name="Text 20"/>
          <p:cNvSpPr/>
          <p:nvPr/>
        </p:nvSpPr>
        <p:spPr>
          <a:xfrm>
            <a:off x="640080" y="2788920"/>
            <a:ext cx="2724912" cy="1417320"/>
          </a:xfrm>
          <a:prstGeom prst="rect">
            <a:avLst/>
          </a:prstGeom>
          <a:noFill/>
          <a:ln/>
        </p:spPr>
        <p:txBody>
          <a:bodyPr wrap="square" lIns="0" tIns="0" rIns="0" bIns="0" rtlCol="0" anchor="ctr"/>
          <a:lstStyle/>
          <a:p>
            <a:pPr marL="0" indent="0">
              <a:lnSpc>
                <a:spcPct val="130000"/>
              </a:lnSpc>
              <a:buNone/>
            </a:pPr>
            <a:r>
              <a:rPr lang="en-US" sz="1000" dirty="0">
                <a:solidFill>
                  <a:srgbClr val="667085"/>
                </a:solidFill>
                <a:latin typeface="Calibri" pitchFamily="34" charset="0"/>
                <a:ea typeface="Calibri" pitchFamily="34" charset="-122"/>
                <a:cs typeface="Calibri" pitchFamily="34" charset="-120"/>
              </a:rPr>
              <a:t>The organization's stage-gate models becomes the structural foundation for the project's Master Plan. Governance, planning and execution remain connected from the moment the project is created.</a:t>
            </a:r>
            <a:endParaRPr lang="en-US" sz="1000" dirty="0"/>
          </a:p>
        </p:txBody>
      </p:sp>
      <p:sp>
        <p:nvSpPr>
          <p:cNvPr id="24" name="Shape 21"/>
          <p:cNvSpPr/>
          <p:nvPr/>
        </p:nvSpPr>
        <p:spPr>
          <a:xfrm>
            <a:off x="640080" y="4370832"/>
            <a:ext cx="109728" cy="109728"/>
          </a:xfrm>
          <a:prstGeom prst="ellipse">
            <a:avLst/>
          </a:prstGeom>
          <a:solidFill>
            <a:srgbClr val="A8ED00"/>
          </a:solidFill>
          <a:ln/>
        </p:spPr>
        <p:txBody>
          <a:bodyPr/>
          <a:lstStyle/>
          <a:p>
            <a:endParaRPr lang="da-DK"/>
          </a:p>
        </p:txBody>
      </p:sp>
      <p:sp>
        <p:nvSpPr>
          <p:cNvPr id="25" name="Text 22"/>
          <p:cNvSpPr/>
          <p:nvPr/>
        </p:nvSpPr>
        <p:spPr>
          <a:xfrm>
            <a:off x="877824" y="4261104"/>
            <a:ext cx="2487168" cy="384048"/>
          </a:xfrm>
          <a:prstGeom prst="rect">
            <a:avLst/>
          </a:prstGeom>
          <a:noFill/>
          <a:ln/>
        </p:spPr>
        <p:txBody>
          <a:bodyPr wrap="square" lIns="0" tIns="0" rIns="0" bIns="0" rtlCol="0" anchor="t"/>
          <a:lstStyle/>
          <a:p>
            <a:pPr marL="0" indent="0">
              <a:lnSpc>
                <a:spcPct val="108000"/>
              </a:lnSpc>
              <a:buNone/>
            </a:pPr>
            <a:r>
              <a:rPr lang="en-US" sz="950" dirty="0">
                <a:solidFill>
                  <a:srgbClr val="151927"/>
                </a:solidFill>
                <a:latin typeface="Calibri" pitchFamily="34" charset="0"/>
                <a:ea typeface="Calibri" pitchFamily="34" charset="-122"/>
                <a:cs typeface="Calibri" pitchFamily="34" charset="-120"/>
              </a:rPr>
              <a:t>Create projects from the approved organizational model</a:t>
            </a:r>
            <a:endParaRPr lang="en-US" sz="950" dirty="0"/>
          </a:p>
        </p:txBody>
      </p:sp>
      <p:sp>
        <p:nvSpPr>
          <p:cNvPr id="26" name="Shape 23"/>
          <p:cNvSpPr/>
          <p:nvPr/>
        </p:nvSpPr>
        <p:spPr>
          <a:xfrm>
            <a:off x="640080" y="4754880"/>
            <a:ext cx="109728" cy="109728"/>
          </a:xfrm>
          <a:prstGeom prst="ellipse">
            <a:avLst/>
          </a:prstGeom>
          <a:solidFill>
            <a:srgbClr val="A8ED00"/>
          </a:solidFill>
          <a:ln/>
        </p:spPr>
        <p:txBody>
          <a:bodyPr/>
          <a:lstStyle/>
          <a:p>
            <a:endParaRPr lang="da-DK"/>
          </a:p>
        </p:txBody>
      </p:sp>
      <p:sp>
        <p:nvSpPr>
          <p:cNvPr id="27" name="Text 24"/>
          <p:cNvSpPr/>
          <p:nvPr/>
        </p:nvSpPr>
        <p:spPr>
          <a:xfrm>
            <a:off x="877824" y="4645152"/>
            <a:ext cx="2487168" cy="384048"/>
          </a:xfrm>
          <a:prstGeom prst="rect">
            <a:avLst/>
          </a:prstGeom>
          <a:noFill/>
          <a:ln/>
        </p:spPr>
        <p:txBody>
          <a:bodyPr wrap="square" lIns="0" tIns="0" rIns="0" bIns="0" rtlCol="0" anchor="t"/>
          <a:lstStyle/>
          <a:p>
            <a:pPr marL="0" indent="0">
              <a:lnSpc>
                <a:spcPct val="108000"/>
              </a:lnSpc>
              <a:buNone/>
            </a:pPr>
            <a:r>
              <a:rPr lang="en-US" sz="950" dirty="0">
                <a:solidFill>
                  <a:srgbClr val="151927"/>
                </a:solidFill>
                <a:latin typeface="Calibri" pitchFamily="34" charset="0"/>
                <a:ea typeface="Calibri" pitchFamily="34" charset="-122"/>
                <a:cs typeface="Calibri" pitchFamily="34" charset="-120"/>
              </a:rPr>
              <a:t>Build the Master Plan within the inherited stages</a:t>
            </a:r>
            <a:endParaRPr lang="en-US" sz="950" dirty="0"/>
          </a:p>
        </p:txBody>
      </p:sp>
      <p:sp>
        <p:nvSpPr>
          <p:cNvPr id="28" name="Shape 25"/>
          <p:cNvSpPr/>
          <p:nvPr/>
        </p:nvSpPr>
        <p:spPr>
          <a:xfrm>
            <a:off x="640080" y="5138928"/>
            <a:ext cx="109728" cy="109728"/>
          </a:xfrm>
          <a:prstGeom prst="ellipse">
            <a:avLst/>
          </a:prstGeom>
          <a:solidFill>
            <a:srgbClr val="A8ED00"/>
          </a:solidFill>
          <a:ln/>
        </p:spPr>
        <p:txBody>
          <a:bodyPr/>
          <a:lstStyle/>
          <a:p>
            <a:endParaRPr lang="da-DK"/>
          </a:p>
        </p:txBody>
      </p:sp>
      <p:sp>
        <p:nvSpPr>
          <p:cNvPr id="29" name="Text 26"/>
          <p:cNvSpPr/>
          <p:nvPr/>
        </p:nvSpPr>
        <p:spPr>
          <a:xfrm>
            <a:off x="877824" y="5029200"/>
            <a:ext cx="2487168" cy="384048"/>
          </a:xfrm>
          <a:prstGeom prst="rect">
            <a:avLst/>
          </a:prstGeom>
          <a:noFill/>
          <a:ln/>
        </p:spPr>
        <p:txBody>
          <a:bodyPr wrap="square" lIns="0" tIns="0" rIns="0" bIns="0" rtlCol="0" anchor="t"/>
          <a:lstStyle/>
          <a:p>
            <a:pPr marL="0" indent="0">
              <a:lnSpc>
                <a:spcPct val="108000"/>
              </a:lnSpc>
              <a:buNone/>
            </a:pPr>
            <a:r>
              <a:rPr lang="en-US" sz="950" dirty="0">
                <a:solidFill>
                  <a:srgbClr val="151927"/>
                </a:solidFill>
                <a:latin typeface="Calibri" pitchFamily="34" charset="0"/>
                <a:ea typeface="Calibri" pitchFamily="34" charset="-122"/>
                <a:cs typeface="Calibri" pitchFamily="34" charset="-120"/>
              </a:rPr>
              <a:t>Use the same structure for stage reviews and reporting</a:t>
            </a:r>
            <a:endParaRPr lang="en-US" sz="950" dirty="0"/>
          </a:p>
        </p:txBody>
      </p:sp>
      <p:sp>
        <p:nvSpPr>
          <p:cNvPr id="30" name="Text 27"/>
          <p:cNvSpPr/>
          <p:nvPr/>
        </p:nvSpPr>
        <p:spPr>
          <a:xfrm>
            <a:off x="640080" y="6537960"/>
            <a:ext cx="5486400" cy="256032"/>
          </a:xfrm>
          <a:prstGeom prst="rect">
            <a:avLst/>
          </a:prstGeom>
          <a:noFill/>
          <a:ln/>
        </p:spPr>
        <p:txBody>
          <a:bodyPr wrap="square" lIns="0" tIns="0" rIns="0" bIns="0" rtlCol="0" anchor="ctr"/>
          <a:lstStyle/>
          <a:p>
            <a:pPr marL="0" indent="0">
              <a:buNone/>
            </a:pPr>
            <a:r>
              <a:rPr lang="en-US" sz="850" dirty="0">
                <a:solidFill>
                  <a:srgbClr val="667085"/>
                </a:solidFill>
                <a:latin typeface="Calibri" pitchFamily="34" charset="0"/>
                <a:ea typeface="Calibri" pitchFamily="34" charset="-122"/>
                <a:cs typeface="Calibri" pitchFamily="34" charset="-120"/>
              </a:rPr>
              <a:t>Why 1PM</a:t>
            </a:r>
            <a:endParaRPr lang="en-US" sz="850" dirty="0"/>
          </a:p>
        </p:txBody>
      </p:sp>
      <p:sp>
        <p:nvSpPr>
          <p:cNvPr id="31" name="Text 28"/>
          <p:cNvSpPr/>
          <p:nvPr/>
        </p:nvSpPr>
        <p:spPr>
          <a:xfrm>
            <a:off x="10607040" y="6537960"/>
            <a:ext cx="914400" cy="256032"/>
          </a:xfrm>
          <a:prstGeom prst="rect">
            <a:avLst/>
          </a:prstGeom>
          <a:noFill/>
          <a:ln/>
        </p:spPr>
        <p:txBody>
          <a:bodyPr wrap="square" lIns="0" tIns="0" rIns="0" bIns="0" rtlCol="0" anchor="ctr"/>
          <a:lstStyle/>
          <a:p>
            <a:pPr marL="0" indent="0" algn="r">
              <a:buNone/>
            </a:pPr>
            <a:r>
              <a:rPr lang="en-US" sz="850" b="1" dirty="0">
                <a:solidFill>
                  <a:srgbClr val="667085"/>
                </a:solidFill>
                <a:latin typeface="Calibri" pitchFamily="34" charset="0"/>
                <a:ea typeface="Calibri" pitchFamily="34" charset="-122"/>
                <a:cs typeface="Calibri" pitchFamily="34" charset="-120"/>
              </a:rPr>
              <a:t>1PM</a:t>
            </a:r>
            <a:endParaRPr lang="en-US" sz="850" dirty="0"/>
          </a:p>
        </p:txBody>
      </p:sp>
      <p:sp>
        <p:nvSpPr>
          <p:cNvPr id="32" name="Text 29"/>
          <p:cNvSpPr/>
          <p:nvPr/>
        </p:nvSpPr>
        <p:spPr>
          <a:xfrm>
            <a:off x="11475720" y="6537960"/>
            <a:ext cx="548640" cy="256032"/>
          </a:xfrm>
          <a:prstGeom prst="rect">
            <a:avLst/>
          </a:prstGeom>
          <a:noFill/>
          <a:ln/>
        </p:spPr>
        <p:txBody>
          <a:bodyPr wrap="square" lIns="0" tIns="0" rIns="0" bIns="0" rtlCol="0" anchor="ctr"/>
          <a:lstStyle/>
          <a:p>
            <a:pPr marL="0" indent="0" algn="r">
              <a:buNone/>
            </a:pPr>
            <a:r>
              <a:rPr lang="en-US" sz="850" dirty="0">
                <a:solidFill>
                  <a:srgbClr val="667085"/>
                </a:solidFill>
                <a:latin typeface="Calibri" pitchFamily="34" charset="0"/>
                <a:ea typeface="Calibri" pitchFamily="34" charset="-122"/>
                <a:cs typeface="Calibri" pitchFamily="34" charset="-120"/>
              </a:rPr>
              <a:t>04</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6F8FB"/>
        </a:solidFill>
        <a:effectLst/>
      </p:bgPr>
    </p:bg>
    <p:spTree>
      <p:nvGrpSpPr>
        <p:cNvPr id="1" name=""/>
        <p:cNvGrpSpPr/>
        <p:nvPr/>
      </p:nvGrpSpPr>
      <p:grpSpPr>
        <a:xfrm>
          <a:off x="0" y="0"/>
          <a:ext cx="0" cy="0"/>
          <a:chOff x="0" y="0"/>
          <a:chExt cx="0" cy="0"/>
        </a:xfrm>
      </p:grpSpPr>
      <p:sp>
        <p:nvSpPr>
          <p:cNvPr id="2" name="Text 0"/>
          <p:cNvSpPr/>
          <p:nvPr/>
        </p:nvSpPr>
        <p:spPr>
          <a:xfrm>
            <a:off x="640080" y="292608"/>
            <a:ext cx="8229600" cy="256032"/>
          </a:xfrm>
          <a:prstGeom prst="rect">
            <a:avLst/>
          </a:prstGeom>
          <a:noFill/>
          <a:ln/>
        </p:spPr>
        <p:txBody>
          <a:bodyPr wrap="square" lIns="0" tIns="0" rIns="0" bIns="0" rtlCol="0" anchor="ctr"/>
          <a:lstStyle/>
          <a:p>
            <a:pPr marL="0" indent="0">
              <a:buNone/>
            </a:pPr>
            <a:r>
              <a:rPr lang="en-US" sz="900" kern="0" spc="40" dirty="0">
                <a:solidFill>
                  <a:srgbClr val="AAB2C2"/>
                </a:solidFill>
                <a:latin typeface="Calibri" pitchFamily="34" charset="0"/>
                <a:ea typeface="Calibri" pitchFamily="34" charset="-122"/>
                <a:cs typeface="Calibri" pitchFamily="34" charset="-120"/>
              </a:rPr>
              <a:t>1 · Introduction</a:t>
            </a:r>
            <a:r>
              <a:rPr lang="en-US" sz="900" dirty="0">
                <a:solidFill>
                  <a:srgbClr val="000000"/>
                </a:solidFill>
              </a:rPr>
              <a:t>    </a:t>
            </a:r>
            <a:r>
              <a:rPr lang="en-US" sz="900" b="1" kern="0" spc="40" dirty="0">
                <a:solidFill>
                  <a:srgbClr val="6B8F00"/>
                </a:solidFill>
                <a:latin typeface="Calibri" pitchFamily="34" charset="0"/>
                <a:ea typeface="Calibri" pitchFamily="34" charset="-122"/>
                <a:cs typeface="Calibri" pitchFamily="34" charset="-120"/>
              </a:rPr>
              <a:t>2 · Why 1PM</a:t>
            </a:r>
            <a:r>
              <a:rPr lang="en-US" sz="900" dirty="0">
                <a:solidFill>
                  <a:srgbClr val="000000"/>
                </a:solidFill>
              </a:rPr>
              <a:t>    </a:t>
            </a:r>
            <a:r>
              <a:rPr lang="en-US" sz="900" kern="0" spc="40" dirty="0">
                <a:solidFill>
                  <a:srgbClr val="AAB2C2"/>
                </a:solidFill>
                <a:latin typeface="Calibri" pitchFamily="34" charset="0"/>
                <a:ea typeface="Calibri" pitchFamily="34" charset="-122"/>
                <a:cs typeface="Calibri" pitchFamily="34" charset="-120"/>
              </a:rPr>
              <a:t>3 · Product tour</a:t>
            </a:r>
            <a:r>
              <a:rPr lang="en-US" sz="900" dirty="0">
                <a:solidFill>
                  <a:srgbClr val="000000"/>
                </a:solidFill>
              </a:rPr>
              <a:t>    </a:t>
            </a:r>
            <a:r>
              <a:rPr lang="en-US" sz="900" kern="0" spc="40" dirty="0">
                <a:solidFill>
                  <a:srgbClr val="AAB2C2"/>
                </a:solidFill>
                <a:latin typeface="Calibri" pitchFamily="34" charset="0"/>
                <a:ea typeface="Calibri" pitchFamily="34" charset="-122"/>
                <a:cs typeface="Calibri" pitchFamily="34" charset="-120"/>
              </a:rPr>
              <a:t>4 · Get started</a:t>
            </a:r>
            <a:endParaRPr lang="en-US" sz="900" dirty="0"/>
          </a:p>
        </p:txBody>
      </p:sp>
      <p:sp>
        <p:nvSpPr>
          <p:cNvPr id="3" name="Shape 1"/>
          <p:cNvSpPr/>
          <p:nvPr/>
        </p:nvSpPr>
        <p:spPr>
          <a:xfrm>
            <a:off x="640080" y="603504"/>
            <a:ext cx="10927080" cy="0"/>
          </a:xfrm>
          <a:prstGeom prst="line">
            <a:avLst/>
          </a:prstGeom>
          <a:noFill/>
          <a:ln w="9525">
            <a:solidFill>
              <a:srgbClr val="E5E9F1"/>
            </a:solidFill>
            <a:prstDash val="solid"/>
          </a:ln>
        </p:spPr>
        <p:txBody>
          <a:bodyPr/>
          <a:lstStyle/>
          <a:p>
            <a:endParaRPr lang="da-DK"/>
          </a:p>
        </p:txBody>
      </p:sp>
      <p:sp>
        <p:nvSpPr>
          <p:cNvPr id="4" name="Shape 2"/>
          <p:cNvSpPr/>
          <p:nvPr/>
        </p:nvSpPr>
        <p:spPr>
          <a:xfrm>
            <a:off x="9555480" y="370332"/>
            <a:ext cx="201168" cy="100584"/>
          </a:xfrm>
          <a:prstGeom prst="roundRect">
            <a:avLst>
              <a:gd name="adj" fmla="val 27273"/>
            </a:avLst>
          </a:prstGeom>
          <a:solidFill>
            <a:srgbClr val="6B8F00"/>
          </a:solidFill>
          <a:ln/>
        </p:spPr>
        <p:txBody>
          <a:bodyPr/>
          <a:lstStyle/>
          <a:p>
            <a:endParaRPr lang="da-DK"/>
          </a:p>
        </p:txBody>
      </p:sp>
      <p:sp>
        <p:nvSpPr>
          <p:cNvPr id="5" name="Shape 3"/>
          <p:cNvSpPr/>
          <p:nvPr/>
        </p:nvSpPr>
        <p:spPr>
          <a:xfrm>
            <a:off x="9811512" y="370332"/>
            <a:ext cx="201168" cy="100584"/>
          </a:xfrm>
          <a:prstGeom prst="roundRect">
            <a:avLst>
              <a:gd name="adj" fmla="val 27273"/>
            </a:avLst>
          </a:prstGeom>
          <a:solidFill>
            <a:srgbClr val="6B8F00"/>
          </a:solidFill>
          <a:ln/>
        </p:spPr>
        <p:txBody>
          <a:bodyPr/>
          <a:lstStyle/>
          <a:p>
            <a:endParaRPr lang="da-DK"/>
          </a:p>
        </p:txBody>
      </p:sp>
      <p:sp>
        <p:nvSpPr>
          <p:cNvPr id="6" name="Shape 4"/>
          <p:cNvSpPr/>
          <p:nvPr/>
        </p:nvSpPr>
        <p:spPr>
          <a:xfrm>
            <a:off x="10067544" y="370332"/>
            <a:ext cx="201168" cy="100584"/>
          </a:xfrm>
          <a:prstGeom prst="roundRect">
            <a:avLst>
              <a:gd name="adj" fmla="val 27273"/>
            </a:avLst>
          </a:prstGeom>
          <a:solidFill>
            <a:srgbClr val="6B8F00"/>
          </a:solidFill>
          <a:ln/>
        </p:spPr>
        <p:txBody>
          <a:bodyPr/>
          <a:lstStyle/>
          <a:p>
            <a:endParaRPr lang="da-DK"/>
          </a:p>
        </p:txBody>
      </p:sp>
      <p:sp>
        <p:nvSpPr>
          <p:cNvPr id="7" name="Shape 5"/>
          <p:cNvSpPr/>
          <p:nvPr/>
        </p:nvSpPr>
        <p:spPr>
          <a:xfrm>
            <a:off x="10323576" y="370332"/>
            <a:ext cx="201168" cy="100584"/>
          </a:xfrm>
          <a:prstGeom prst="roundRect">
            <a:avLst>
              <a:gd name="adj" fmla="val 27273"/>
            </a:avLst>
          </a:prstGeom>
          <a:solidFill>
            <a:srgbClr val="6B8F00"/>
          </a:solidFill>
          <a:ln/>
        </p:spPr>
        <p:txBody>
          <a:bodyPr/>
          <a:lstStyle/>
          <a:p>
            <a:endParaRPr lang="da-DK"/>
          </a:p>
        </p:txBody>
      </p:sp>
      <p:sp>
        <p:nvSpPr>
          <p:cNvPr id="8" name="Shape 6"/>
          <p:cNvSpPr/>
          <p:nvPr/>
        </p:nvSpPr>
        <p:spPr>
          <a:xfrm>
            <a:off x="10579608" y="370332"/>
            <a:ext cx="201168" cy="100584"/>
          </a:xfrm>
          <a:prstGeom prst="roundRect">
            <a:avLst>
              <a:gd name="adj" fmla="val 27273"/>
            </a:avLst>
          </a:prstGeom>
          <a:solidFill>
            <a:srgbClr val="E5E9F1"/>
          </a:solidFill>
          <a:ln/>
        </p:spPr>
        <p:txBody>
          <a:bodyPr/>
          <a:lstStyle/>
          <a:p>
            <a:endParaRPr lang="da-DK"/>
          </a:p>
        </p:txBody>
      </p:sp>
      <p:sp>
        <p:nvSpPr>
          <p:cNvPr id="9" name="Shape 7"/>
          <p:cNvSpPr/>
          <p:nvPr/>
        </p:nvSpPr>
        <p:spPr>
          <a:xfrm>
            <a:off x="10835640" y="370332"/>
            <a:ext cx="201168" cy="100584"/>
          </a:xfrm>
          <a:prstGeom prst="roundRect">
            <a:avLst>
              <a:gd name="adj" fmla="val 27273"/>
            </a:avLst>
          </a:prstGeom>
          <a:solidFill>
            <a:srgbClr val="E5E9F1"/>
          </a:solidFill>
          <a:ln/>
        </p:spPr>
        <p:txBody>
          <a:bodyPr/>
          <a:lstStyle/>
          <a:p>
            <a:endParaRPr lang="da-DK"/>
          </a:p>
        </p:txBody>
      </p:sp>
      <p:sp>
        <p:nvSpPr>
          <p:cNvPr id="10" name="Shape 8"/>
          <p:cNvSpPr/>
          <p:nvPr/>
        </p:nvSpPr>
        <p:spPr>
          <a:xfrm>
            <a:off x="11091672" y="370332"/>
            <a:ext cx="201168" cy="100584"/>
          </a:xfrm>
          <a:prstGeom prst="roundRect">
            <a:avLst>
              <a:gd name="adj" fmla="val 27273"/>
            </a:avLst>
          </a:prstGeom>
          <a:solidFill>
            <a:srgbClr val="E5E9F1"/>
          </a:solidFill>
          <a:ln/>
        </p:spPr>
        <p:txBody>
          <a:bodyPr/>
          <a:lstStyle/>
          <a:p>
            <a:endParaRPr lang="da-DK"/>
          </a:p>
        </p:txBody>
      </p:sp>
      <p:sp>
        <p:nvSpPr>
          <p:cNvPr id="11" name="Shape 9"/>
          <p:cNvSpPr/>
          <p:nvPr/>
        </p:nvSpPr>
        <p:spPr>
          <a:xfrm>
            <a:off x="11347704" y="370332"/>
            <a:ext cx="201168" cy="100584"/>
          </a:xfrm>
          <a:prstGeom prst="roundRect">
            <a:avLst>
              <a:gd name="adj" fmla="val 27273"/>
            </a:avLst>
          </a:prstGeom>
          <a:solidFill>
            <a:srgbClr val="E5E9F1"/>
          </a:solidFill>
          <a:ln/>
        </p:spPr>
        <p:txBody>
          <a:bodyPr/>
          <a:lstStyle/>
          <a:p>
            <a:endParaRPr lang="da-DK"/>
          </a:p>
        </p:txBody>
      </p:sp>
      <p:sp>
        <p:nvSpPr>
          <p:cNvPr id="12" name="Shape 10"/>
          <p:cNvSpPr/>
          <p:nvPr/>
        </p:nvSpPr>
        <p:spPr>
          <a:xfrm>
            <a:off x="3685032" y="914400"/>
            <a:ext cx="7863840" cy="4774295"/>
          </a:xfrm>
          <a:prstGeom prst="roundRect">
            <a:avLst>
              <a:gd name="adj" fmla="val 1915"/>
            </a:avLst>
          </a:prstGeom>
          <a:solidFill>
            <a:srgbClr val="FFFFFF"/>
          </a:solidFill>
          <a:ln w="12700">
            <a:solidFill>
              <a:srgbClr val="E5E9F1"/>
            </a:solidFill>
            <a:prstDash val="solid"/>
          </a:ln>
          <a:effectLst>
            <a:outerShdw blurRad="203200" dist="76200" dir="5400000" algn="bl" rotWithShape="0">
              <a:srgbClr val="17213D">
                <a:alpha val="16000"/>
              </a:srgbClr>
            </a:outerShdw>
          </a:effectLst>
        </p:spPr>
        <p:txBody>
          <a:bodyPr/>
          <a:lstStyle/>
          <a:p>
            <a:endParaRPr lang="da-DK"/>
          </a:p>
        </p:txBody>
      </p:sp>
      <p:sp>
        <p:nvSpPr>
          <p:cNvPr id="13" name="Shape 11"/>
          <p:cNvSpPr/>
          <p:nvPr/>
        </p:nvSpPr>
        <p:spPr>
          <a:xfrm>
            <a:off x="3867912" y="1051560"/>
            <a:ext cx="73152" cy="73152"/>
          </a:xfrm>
          <a:prstGeom prst="ellipse">
            <a:avLst/>
          </a:prstGeom>
          <a:solidFill>
            <a:srgbClr val="E1E6EE"/>
          </a:solidFill>
          <a:ln/>
        </p:spPr>
        <p:txBody>
          <a:bodyPr/>
          <a:lstStyle/>
          <a:p>
            <a:endParaRPr lang="da-DK"/>
          </a:p>
        </p:txBody>
      </p:sp>
      <p:sp>
        <p:nvSpPr>
          <p:cNvPr id="14" name="Shape 12"/>
          <p:cNvSpPr/>
          <p:nvPr/>
        </p:nvSpPr>
        <p:spPr>
          <a:xfrm>
            <a:off x="4069080" y="1051560"/>
            <a:ext cx="73152" cy="73152"/>
          </a:xfrm>
          <a:prstGeom prst="ellipse">
            <a:avLst/>
          </a:prstGeom>
          <a:solidFill>
            <a:srgbClr val="E1E6EE"/>
          </a:solidFill>
          <a:ln/>
        </p:spPr>
        <p:txBody>
          <a:bodyPr/>
          <a:lstStyle/>
          <a:p>
            <a:endParaRPr lang="da-DK"/>
          </a:p>
        </p:txBody>
      </p:sp>
      <p:sp>
        <p:nvSpPr>
          <p:cNvPr id="15" name="Shape 13"/>
          <p:cNvSpPr/>
          <p:nvPr/>
        </p:nvSpPr>
        <p:spPr>
          <a:xfrm>
            <a:off x="4270248" y="1051560"/>
            <a:ext cx="73152" cy="73152"/>
          </a:xfrm>
          <a:prstGeom prst="ellipse">
            <a:avLst/>
          </a:prstGeom>
          <a:solidFill>
            <a:srgbClr val="E1E6EE"/>
          </a:solidFill>
          <a:ln/>
        </p:spPr>
        <p:txBody>
          <a:bodyPr/>
          <a:lstStyle/>
          <a:p>
            <a:endParaRPr lang="da-DK"/>
          </a:p>
        </p:txBody>
      </p:sp>
      <p:pic>
        <p:nvPicPr>
          <p:cNvPr id="16" name="Image 0" descr="/home/claude/pptx_build/assets/plan-to-execution.png"/>
          <p:cNvPicPr>
            <a:picLocks noChangeAspect="1"/>
          </p:cNvPicPr>
          <p:nvPr/>
        </p:nvPicPr>
        <p:blipFill>
          <a:blip r:embed="rId3"/>
          <a:stretch>
            <a:fillRect/>
          </a:stretch>
        </p:blipFill>
        <p:spPr>
          <a:xfrm>
            <a:off x="3822192" y="1280160"/>
            <a:ext cx="7589520" cy="4271375"/>
          </a:xfrm>
          <a:prstGeom prst="rect">
            <a:avLst/>
          </a:prstGeom>
        </p:spPr>
      </p:pic>
      <p:sp>
        <p:nvSpPr>
          <p:cNvPr id="17" name="Shape 14"/>
          <p:cNvSpPr/>
          <p:nvPr/>
        </p:nvSpPr>
        <p:spPr>
          <a:xfrm>
            <a:off x="640080" y="777240"/>
            <a:ext cx="1965960" cy="274320"/>
          </a:xfrm>
          <a:prstGeom prst="roundRect">
            <a:avLst>
              <a:gd name="adj" fmla="val 50000"/>
            </a:avLst>
          </a:prstGeom>
          <a:solidFill>
            <a:srgbClr val="A8ED00"/>
          </a:solidFill>
          <a:ln/>
        </p:spPr>
        <p:txBody>
          <a:bodyPr/>
          <a:lstStyle/>
          <a:p>
            <a:endParaRPr lang="da-DK"/>
          </a:p>
        </p:txBody>
      </p:sp>
      <p:sp>
        <p:nvSpPr>
          <p:cNvPr id="18" name="Text 15"/>
          <p:cNvSpPr/>
          <p:nvPr/>
        </p:nvSpPr>
        <p:spPr>
          <a:xfrm>
            <a:off x="640080" y="777240"/>
            <a:ext cx="1965960" cy="274320"/>
          </a:xfrm>
          <a:prstGeom prst="rect">
            <a:avLst/>
          </a:prstGeom>
          <a:noFill/>
          <a:ln/>
        </p:spPr>
        <p:txBody>
          <a:bodyPr wrap="square" lIns="0" tIns="0" rIns="0" bIns="0" rtlCol="0" anchor="ctr"/>
          <a:lstStyle/>
          <a:p>
            <a:pPr marL="0" indent="0" algn="ctr">
              <a:buNone/>
            </a:pPr>
            <a:r>
              <a:rPr lang="en-US" sz="900" b="1" kern="0" spc="50" dirty="0">
                <a:solidFill>
                  <a:srgbClr val="0D1324"/>
                </a:solidFill>
                <a:latin typeface="Calibri" pitchFamily="34" charset="0"/>
                <a:ea typeface="Calibri" pitchFamily="34" charset="-122"/>
                <a:cs typeface="Calibri" pitchFamily="34" charset="-120"/>
              </a:rPr>
              <a:t>Start and plan</a:t>
            </a:r>
            <a:endParaRPr lang="en-US" sz="900" dirty="0"/>
          </a:p>
        </p:txBody>
      </p:sp>
      <p:sp>
        <p:nvSpPr>
          <p:cNvPr id="19" name="Shape 16"/>
          <p:cNvSpPr/>
          <p:nvPr/>
        </p:nvSpPr>
        <p:spPr>
          <a:xfrm>
            <a:off x="640080" y="1170432"/>
            <a:ext cx="457200" cy="457200"/>
          </a:xfrm>
          <a:prstGeom prst="ellipse">
            <a:avLst/>
          </a:prstGeom>
          <a:solidFill>
            <a:srgbClr val="0D1324"/>
          </a:solidFill>
          <a:ln/>
        </p:spPr>
        <p:txBody>
          <a:bodyPr/>
          <a:lstStyle/>
          <a:p>
            <a:endParaRPr lang="da-DK"/>
          </a:p>
        </p:txBody>
      </p:sp>
      <p:sp>
        <p:nvSpPr>
          <p:cNvPr id="20" name="Text 17"/>
          <p:cNvSpPr/>
          <p:nvPr/>
        </p:nvSpPr>
        <p:spPr>
          <a:xfrm>
            <a:off x="640080" y="1170432"/>
            <a:ext cx="457200" cy="457200"/>
          </a:xfrm>
          <a:prstGeom prst="rect">
            <a:avLst/>
          </a:prstGeom>
          <a:noFill/>
          <a:ln/>
        </p:spPr>
        <p:txBody>
          <a:bodyPr wrap="square" lIns="0" tIns="0" rIns="0" bIns="0" rtlCol="0" anchor="ctr"/>
          <a:lstStyle/>
          <a:p>
            <a:pPr marL="0" indent="0" algn="ctr">
              <a:buNone/>
            </a:pPr>
            <a:r>
              <a:rPr lang="en-US" sz="1300" b="1" dirty="0">
                <a:solidFill>
                  <a:srgbClr val="FFFFFF"/>
                </a:solidFill>
                <a:latin typeface="Cambria" pitchFamily="34" charset="0"/>
                <a:ea typeface="Cambria" pitchFamily="34" charset="-122"/>
                <a:cs typeface="Cambria" pitchFamily="34" charset="-120"/>
              </a:rPr>
              <a:t>04</a:t>
            </a:r>
            <a:endParaRPr lang="en-US" sz="1300" dirty="0"/>
          </a:p>
        </p:txBody>
      </p:sp>
      <p:sp>
        <p:nvSpPr>
          <p:cNvPr id="21" name="Text 18"/>
          <p:cNvSpPr/>
          <p:nvPr/>
        </p:nvSpPr>
        <p:spPr>
          <a:xfrm>
            <a:off x="1207008" y="1170432"/>
            <a:ext cx="2157984" cy="457200"/>
          </a:xfrm>
          <a:prstGeom prst="rect">
            <a:avLst/>
          </a:prstGeom>
          <a:noFill/>
          <a:ln/>
        </p:spPr>
        <p:txBody>
          <a:bodyPr wrap="square" lIns="0" tIns="0" rIns="0" bIns="0" rtlCol="0" anchor="ctr"/>
          <a:lstStyle/>
          <a:p>
            <a:pPr marL="0" indent="0">
              <a:lnSpc>
                <a:spcPct val="105000"/>
              </a:lnSpc>
              <a:buNone/>
            </a:pPr>
            <a:r>
              <a:rPr lang="en-US" sz="900" b="1" kern="0" spc="60" dirty="0">
                <a:solidFill>
                  <a:srgbClr val="667085"/>
                </a:solidFill>
                <a:latin typeface="Calibri" pitchFamily="34" charset="0"/>
                <a:ea typeface="Calibri" pitchFamily="34" charset="-122"/>
                <a:cs typeface="Calibri" pitchFamily="34" charset="-120"/>
              </a:rPr>
              <a:t>CONNECT THE PLAN WITH TEAM EXECUTION</a:t>
            </a:r>
            <a:endParaRPr lang="en-US" sz="900" dirty="0"/>
          </a:p>
        </p:txBody>
      </p:sp>
      <p:sp>
        <p:nvSpPr>
          <p:cNvPr id="22" name="Text 19"/>
          <p:cNvSpPr/>
          <p:nvPr/>
        </p:nvSpPr>
        <p:spPr>
          <a:xfrm>
            <a:off x="640080" y="1783080"/>
            <a:ext cx="2724912" cy="1005840"/>
          </a:xfrm>
          <a:prstGeom prst="rect">
            <a:avLst/>
          </a:prstGeom>
          <a:noFill/>
          <a:ln/>
        </p:spPr>
        <p:txBody>
          <a:bodyPr wrap="square" lIns="0" tIns="0" rIns="0" bIns="0" rtlCol="0" anchor="ctr"/>
          <a:lstStyle/>
          <a:p>
            <a:pPr marL="0" indent="0">
              <a:lnSpc>
                <a:spcPct val="106000"/>
              </a:lnSpc>
              <a:buNone/>
            </a:pPr>
            <a:r>
              <a:rPr lang="en-US" sz="1900" b="1" dirty="0">
                <a:solidFill>
                  <a:srgbClr val="151927"/>
                </a:solidFill>
                <a:latin typeface="Cambria" pitchFamily="34" charset="0"/>
                <a:ea typeface="Cambria" pitchFamily="34" charset="-122"/>
                <a:cs typeface="Cambria" pitchFamily="34" charset="-120"/>
              </a:rPr>
              <a:t>When teams work directly in 1PM, planning and execution stay fully connected.</a:t>
            </a:r>
            <a:endParaRPr lang="en-US" sz="1900" dirty="0"/>
          </a:p>
        </p:txBody>
      </p:sp>
      <p:sp>
        <p:nvSpPr>
          <p:cNvPr id="23" name="Text 20"/>
          <p:cNvSpPr/>
          <p:nvPr/>
        </p:nvSpPr>
        <p:spPr>
          <a:xfrm>
            <a:off x="640080" y="2788920"/>
            <a:ext cx="2724912" cy="1417320"/>
          </a:xfrm>
          <a:prstGeom prst="rect">
            <a:avLst/>
          </a:prstGeom>
          <a:noFill/>
          <a:ln/>
        </p:spPr>
        <p:txBody>
          <a:bodyPr wrap="square" lIns="0" tIns="0" rIns="0" bIns="0" rtlCol="0" anchor="ctr"/>
          <a:lstStyle/>
          <a:p>
            <a:pPr marL="0" indent="0">
              <a:lnSpc>
                <a:spcPct val="130000"/>
              </a:lnSpc>
              <a:buNone/>
            </a:pPr>
            <a:r>
              <a:rPr lang="en-US" sz="1000" dirty="0">
                <a:solidFill>
                  <a:srgbClr val="667085"/>
                </a:solidFill>
                <a:latin typeface="Calibri" pitchFamily="34" charset="0"/>
                <a:ea typeface="Calibri" pitchFamily="34" charset="-122"/>
                <a:cs typeface="Calibri" pitchFamily="34" charset="-120"/>
              </a:rPr>
              <a:t>1PM connects the structure of traditional project planning with the flexibility of modern agile ways of working. When projects use 1PM’s built-in Project Management and Team Workspace, the Master Plan, actions and team execution stay fully connected.</a:t>
            </a:r>
            <a:endParaRPr lang="en-US" sz="1000" dirty="0"/>
          </a:p>
        </p:txBody>
      </p:sp>
      <p:sp>
        <p:nvSpPr>
          <p:cNvPr id="24" name="Shape 21"/>
          <p:cNvSpPr/>
          <p:nvPr/>
        </p:nvSpPr>
        <p:spPr>
          <a:xfrm>
            <a:off x="640080" y="4370832"/>
            <a:ext cx="109728" cy="109728"/>
          </a:xfrm>
          <a:prstGeom prst="ellipse">
            <a:avLst/>
          </a:prstGeom>
          <a:solidFill>
            <a:srgbClr val="A8ED00"/>
          </a:solidFill>
          <a:ln/>
        </p:spPr>
        <p:txBody>
          <a:bodyPr/>
          <a:lstStyle/>
          <a:p>
            <a:endParaRPr lang="da-DK"/>
          </a:p>
        </p:txBody>
      </p:sp>
      <p:sp>
        <p:nvSpPr>
          <p:cNvPr id="25" name="Text 22"/>
          <p:cNvSpPr/>
          <p:nvPr/>
        </p:nvSpPr>
        <p:spPr>
          <a:xfrm>
            <a:off x="877824" y="4261104"/>
            <a:ext cx="2487168" cy="384048"/>
          </a:xfrm>
          <a:prstGeom prst="rect">
            <a:avLst/>
          </a:prstGeom>
          <a:noFill/>
          <a:ln/>
        </p:spPr>
        <p:txBody>
          <a:bodyPr wrap="square" lIns="0" tIns="0" rIns="0" bIns="0" rtlCol="0" anchor="t"/>
          <a:lstStyle/>
          <a:p>
            <a:pPr marL="0" indent="0">
              <a:lnSpc>
                <a:spcPct val="108000"/>
              </a:lnSpc>
              <a:buNone/>
            </a:pPr>
            <a:r>
              <a:rPr lang="en-US" sz="950" dirty="0">
                <a:solidFill>
                  <a:srgbClr val="151927"/>
                </a:solidFill>
                <a:latin typeface="Calibri" pitchFamily="34" charset="0"/>
                <a:ea typeface="Calibri" pitchFamily="34" charset="-122"/>
                <a:cs typeface="Calibri" pitchFamily="34" charset="-120"/>
              </a:rPr>
              <a:t>Use stages, phases, tracks and milestones for the delivery path</a:t>
            </a:r>
            <a:endParaRPr lang="en-US" sz="950" dirty="0"/>
          </a:p>
        </p:txBody>
      </p:sp>
      <p:sp>
        <p:nvSpPr>
          <p:cNvPr id="26" name="Shape 23"/>
          <p:cNvSpPr/>
          <p:nvPr/>
        </p:nvSpPr>
        <p:spPr>
          <a:xfrm>
            <a:off x="640080" y="4754880"/>
            <a:ext cx="109728" cy="109728"/>
          </a:xfrm>
          <a:prstGeom prst="ellipse">
            <a:avLst/>
          </a:prstGeom>
          <a:solidFill>
            <a:srgbClr val="A8ED00"/>
          </a:solidFill>
          <a:ln/>
        </p:spPr>
        <p:txBody>
          <a:bodyPr/>
          <a:lstStyle/>
          <a:p>
            <a:endParaRPr lang="da-DK"/>
          </a:p>
        </p:txBody>
      </p:sp>
      <p:sp>
        <p:nvSpPr>
          <p:cNvPr id="27" name="Text 24"/>
          <p:cNvSpPr/>
          <p:nvPr/>
        </p:nvSpPr>
        <p:spPr>
          <a:xfrm>
            <a:off x="877824" y="4645152"/>
            <a:ext cx="2487168" cy="384048"/>
          </a:xfrm>
          <a:prstGeom prst="rect">
            <a:avLst/>
          </a:prstGeom>
          <a:noFill/>
          <a:ln/>
        </p:spPr>
        <p:txBody>
          <a:bodyPr wrap="square" lIns="0" tIns="0" rIns="0" bIns="0" rtlCol="0" anchor="t"/>
          <a:lstStyle/>
          <a:p>
            <a:pPr marL="0" indent="0">
              <a:lnSpc>
                <a:spcPct val="108000"/>
              </a:lnSpc>
              <a:buNone/>
            </a:pPr>
            <a:r>
              <a:rPr lang="en-US" sz="950" dirty="0">
                <a:solidFill>
                  <a:srgbClr val="151927"/>
                </a:solidFill>
                <a:latin typeface="Calibri" pitchFamily="34" charset="0"/>
                <a:ea typeface="Calibri" pitchFamily="34" charset="-122"/>
                <a:cs typeface="Calibri" pitchFamily="34" charset="-120"/>
              </a:rPr>
              <a:t>Break selected activities into connected actions</a:t>
            </a:r>
            <a:endParaRPr lang="en-US" sz="950" dirty="0"/>
          </a:p>
        </p:txBody>
      </p:sp>
      <p:sp>
        <p:nvSpPr>
          <p:cNvPr id="28" name="Shape 25"/>
          <p:cNvSpPr/>
          <p:nvPr/>
        </p:nvSpPr>
        <p:spPr>
          <a:xfrm>
            <a:off x="640080" y="5138928"/>
            <a:ext cx="109728" cy="109728"/>
          </a:xfrm>
          <a:prstGeom prst="ellipse">
            <a:avLst/>
          </a:prstGeom>
          <a:solidFill>
            <a:srgbClr val="A8ED00"/>
          </a:solidFill>
          <a:ln/>
        </p:spPr>
        <p:txBody>
          <a:bodyPr/>
          <a:lstStyle/>
          <a:p>
            <a:endParaRPr lang="da-DK"/>
          </a:p>
        </p:txBody>
      </p:sp>
      <p:sp>
        <p:nvSpPr>
          <p:cNvPr id="29" name="Text 26"/>
          <p:cNvSpPr/>
          <p:nvPr/>
        </p:nvSpPr>
        <p:spPr>
          <a:xfrm>
            <a:off x="877824" y="5029200"/>
            <a:ext cx="2487168" cy="384048"/>
          </a:xfrm>
          <a:prstGeom prst="rect">
            <a:avLst/>
          </a:prstGeom>
          <a:noFill/>
          <a:ln/>
        </p:spPr>
        <p:txBody>
          <a:bodyPr wrap="square" lIns="0" tIns="0" rIns="0" bIns="0" rtlCol="0" anchor="t"/>
          <a:lstStyle/>
          <a:p>
            <a:pPr marL="0" indent="0">
              <a:lnSpc>
                <a:spcPct val="108000"/>
              </a:lnSpc>
              <a:buNone/>
            </a:pPr>
            <a:r>
              <a:rPr lang="en-US" sz="950" dirty="0">
                <a:solidFill>
                  <a:srgbClr val="151927"/>
                </a:solidFill>
                <a:latin typeface="Calibri" pitchFamily="34" charset="0"/>
                <a:ea typeface="Calibri" pitchFamily="34" charset="-122"/>
                <a:cs typeface="Calibri" pitchFamily="34" charset="-120"/>
              </a:rPr>
              <a:t>Execute dynamically in Team Workspace, still linked to the plan</a:t>
            </a:r>
            <a:endParaRPr lang="en-US" sz="950" dirty="0"/>
          </a:p>
        </p:txBody>
      </p:sp>
      <p:sp>
        <p:nvSpPr>
          <p:cNvPr id="30" name="Text 27"/>
          <p:cNvSpPr/>
          <p:nvPr/>
        </p:nvSpPr>
        <p:spPr>
          <a:xfrm>
            <a:off x="640080" y="6537960"/>
            <a:ext cx="5486400" cy="256032"/>
          </a:xfrm>
          <a:prstGeom prst="rect">
            <a:avLst/>
          </a:prstGeom>
          <a:noFill/>
          <a:ln/>
        </p:spPr>
        <p:txBody>
          <a:bodyPr wrap="square" lIns="0" tIns="0" rIns="0" bIns="0" rtlCol="0" anchor="ctr"/>
          <a:lstStyle/>
          <a:p>
            <a:pPr marL="0" indent="0">
              <a:buNone/>
            </a:pPr>
            <a:r>
              <a:rPr lang="en-US" sz="850" dirty="0">
                <a:solidFill>
                  <a:srgbClr val="667085"/>
                </a:solidFill>
                <a:latin typeface="Calibri" pitchFamily="34" charset="0"/>
                <a:ea typeface="Calibri" pitchFamily="34" charset="-122"/>
                <a:cs typeface="Calibri" pitchFamily="34" charset="-120"/>
              </a:rPr>
              <a:t>Why 1PM</a:t>
            </a:r>
            <a:endParaRPr lang="en-US" sz="850" dirty="0"/>
          </a:p>
        </p:txBody>
      </p:sp>
      <p:sp>
        <p:nvSpPr>
          <p:cNvPr id="31" name="Text 28"/>
          <p:cNvSpPr/>
          <p:nvPr/>
        </p:nvSpPr>
        <p:spPr>
          <a:xfrm>
            <a:off x="10607040" y="6537960"/>
            <a:ext cx="914400" cy="256032"/>
          </a:xfrm>
          <a:prstGeom prst="rect">
            <a:avLst/>
          </a:prstGeom>
          <a:noFill/>
          <a:ln/>
        </p:spPr>
        <p:txBody>
          <a:bodyPr wrap="square" lIns="0" tIns="0" rIns="0" bIns="0" rtlCol="0" anchor="ctr"/>
          <a:lstStyle/>
          <a:p>
            <a:pPr marL="0" indent="0" algn="r">
              <a:buNone/>
            </a:pPr>
            <a:r>
              <a:rPr lang="en-US" sz="850" b="1" dirty="0">
                <a:solidFill>
                  <a:srgbClr val="667085"/>
                </a:solidFill>
                <a:latin typeface="Calibri" pitchFamily="34" charset="0"/>
                <a:ea typeface="Calibri" pitchFamily="34" charset="-122"/>
                <a:cs typeface="Calibri" pitchFamily="34" charset="-120"/>
              </a:rPr>
              <a:t>1PM</a:t>
            </a:r>
            <a:endParaRPr lang="en-US" sz="850" dirty="0"/>
          </a:p>
        </p:txBody>
      </p:sp>
      <p:sp>
        <p:nvSpPr>
          <p:cNvPr id="32" name="Text 29"/>
          <p:cNvSpPr/>
          <p:nvPr/>
        </p:nvSpPr>
        <p:spPr>
          <a:xfrm>
            <a:off x="11475720" y="6537960"/>
            <a:ext cx="548640" cy="256032"/>
          </a:xfrm>
          <a:prstGeom prst="rect">
            <a:avLst/>
          </a:prstGeom>
          <a:noFill/>
          <a:ln/>
        </p:spPr>
        <p:txBody>
          <a:bodyPr wrap="square" lIns="0" tIns="0" rIns="0" bIns="0" rtlCol="0" anchor="ctr"/>
          <a:lstStyle/>
          <a:p>
            <a:pPr marL="0" indent="0" algn="r">
              <a:buNone/>
            </a:pPr>
            <a:r>
              <a:rPr lang="en-US" sz="850" dirty="0">
                <a:solidFill>
                  <a:srgbClr val="667085"/>
                </a:solidFill>
                <a:latin typeface="Calibri" pitchFamily="34" charset="0"/>
                <a:ea typeface="Calibri" pitchFamily="34" charset="-122"/>
                <a:cs typeface="Calibri" pitchFamily="34" charset="-120"/>
              </a:rPr>
              <a:t>05</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6F8FB"/>
        </a:solidFill>
        <a:effectLst/>
      </p:bgPr>
    </p:bg>
    <p:spTree>
      <p:nvGrpSpPr>
        <p:cNvPr id="1" name=""/>
        <p:cNvGrpSpPr/>
        <p:nvPr/>
      </p:nvGrpSpPr>
      <p:grpSpPr>
        <a:xfrm>
          <a:off x="0" y="0"/>
          <a:ext cx="0" cy="0"/>
          <a:chOff x="0" y="0"/>
          <a:chExt cx="0" cy="0"/>
        </a:xfrm>
      </p:grpSpPr>
      <p:sp>
        <p:nvSpPr>
          <p:cNvPr id="2" name="Text 0"/>
          <p:cNvSpPr/>
          <p:nvPr/>
        </p:nvSpPr>
        <p:spPr>
          <a:xfrm>
            <a:off x="640080" y="292608"/>
            <a:ext cx="8229600" cy="256032"/>
          </a:xfrm>
          <a:prstGeom prst="rect">
            <a:avLst/>
          </a:prstGeom>
          <a:noFill/>
          <a:ln/>
        </p:spPr>
        <p:txBody>
          <a:bodyPr wrap="square" lIns="0" tIns="0" rIns="0" bIns="0" rtlCol="0" anchor="ctr"/>
          <a:lstStyle/>
          <a:p>
            <a:pPr marL="0" indent="0">
              <a:buNone/>
            </a:pPr>
            <a:r>
              <a:rPr lang="en-US" sz="900" kern="0" spc="40" dirty="0">
                <a:solidFill>
                  <a:srgbClr val="AAB2C2"/>
                </a:solidFill>
                <a:latin typeface="Calibri" pitchFamily="34" charset="0"/>
                <a:ea typeface="Calibri" pitchFamily="34" charset="-122"/>
                <a:cs typeface="Calibri" pitchFamily="34" charset="-120"/>
              </a:rPr>
              <a:t>1 · Introduction</a:t>
            </a:r>
            <a:r>
              <a:rPr lang="en-US" sz="900" dirty="0">
                <a:solidFill>
                  <a:srgbClr val="000000"/>
                </a:solidFill>
              </a:rPr>
              <a:t>    </a:t>
            </a:r>
            <a:r>
              <a:rPr lang="en-US" sz="900" b="1" kern="0" spc="40" dirty="0">
                <a:solidFill>
                  <a:srgbClr val="6B8F00"/>
                </a:solidFill>
                <a:latin typeface="Calibri" pitchFamily="34" charset="0"/>
                <a:ea typeface="Calibri" pitchFamily="34" charset="-122"/>
                <a:cs typeface="Calibri" pitchFamily="34" charset="-120"/>
              </a:rPr>
              <a:t>2 · Why 1PM</a:t>
            </a:r>
            <a:r>
              <a:rPr lang="en-US" sz="900" dirty="0">
                <a:solidFill>
                  <a:srgbClr val="000000"/>
                </a:solidFill>
              </a:rPr>
              <a:t>    </a:t>
            </a:r>
            <a:r>
              <a:rPr lang="en-US" sz="900" kern="0" spc="40" dirty="0">
                <a:solidFill>
                  <a:srgbClr val="AAB2C2"/>
                </a:solidFill>
                <a:latin typeface="Calibri" pitchFamily="34" charset="0"/>
                <a:ea typeface="Calibri" pitchFamily="34" charset="-122"/>
                <a:cs typeface="Calibri" pitchFamily="34" charset="-120"/>
              </a:rPr>
              <a:t>3 · Product tour</a:t>
            </a:r>
            <a:r>
              <a:rPr lang="en-US" sz="900" dirty="0">
                <a:solidFill>
                  <a:srgbClr val="000000"/>
                </a:solidFill>
              </a:rPr>
              <a:t>    </a:t>
            </a:r>
            <a:r>
              <a:rPr lang="en-US" sz="900" kern="0" spc="40" dirty="0">
                <a:solidFill>
                  <a:srgbClr val="AAB2C2"/>
                </a:solidFill>
                <a:latin typeface="Calibri" pitchFamily="34" charset="0"/>
                <a:ea typeface="Calibri" pitchFamily="34" charset="-122"/>
                <a:cs typeface="Calibri" pitchFamily="34" charset="-120"/>
              </a:rPr>
              <a:t>4 · Get started</a:t>
            </a:r>
            <a:endParaRPr lang="en-US" sz="900" dirty="0"/>
          </a:p>
        </p:txBody>
      </p:sp>
      <p:sp>
        <p:nvSpPr>
          <p:cNvPr id="3" name="Shape 1"/>
          <p:cNvSpPr/>
          <p:nvPr/>
        </p:nvSpPr>
        <p:spPr>
          <a:xfrm>
            <a:off x="640080" y="603504"/>
            <a:ext cx="10927080" cy="0"/>
          </a:xfrm>
          <a:prstGeom prst="line">
            <a:avLst/>
          </a:prstGeom>
          <a:noFill/>
          <a:ln w="9525">
            <a:solidFill>
              <a:srgbClr val="E5E9F1"/>
            </a:solidFill>
            <a:prstDash val="solid"/>
          </a:ln>
        </p:spPr>
        <p:txBody>
          <a:bodyPr/>
          <a:lstStyle/>
          <a:p>
            <a:endParaRPr lang="da-DK"/>
          </a:p>
        </p:txBody>
      </p:sp>
      <p:sp>
        <p:nvSpPr>
          <p:cNvPr id="4" name="Shape 2"/>
          <p:cNvSpPr/>
          <p:nvPr/>
        </p:nvSpPr>
        <p:spPr>
          <a:xfrm>
            <a:off x="9555480" y="370332"/>
            <a:ext cx="201168" cy="100584"/>
          </a:xfrm>
          <a:prstGeom prst="roundRect">
            <a:avLst>
              <a:gd name="adj" fmla="val 27273"/>
            </a:avLst>
          </a:prstGeom>
          <a:solidFill>
            <a:srgbClr val="6B8F00"/>
          </a:solidFill>
          <a:ln/>
        </p:spPr>
        <p:txBody>
          <a:bodyPr/>
          <a:lstStyle/>
          <a:p>
            <a:endParaRPr lang="da-DK"/>
          </a:p>
        </p:txBody>
      </p:sp>
      <p:sp>
        <p:nvSpPr>
          <p:cNvPr id="5" name="Shape 3"/>
          <p:cNvSpPr/>
          <p:nvPr/>
        </p:nvSpPr>
        <p:spPr>
          <a:xfrm>
            <a:off x="9811512" y="370332"/>
            <a:ext cx="201168" cy="100584"/>
          </a:xfrm>
          <a:prstGeom prst="roundRect">
            <a:avLst>
              <a:gd name="adj" fmla="val 27273"/>
            </a:avLst>
          </a:prstGeom>
          <a:solidFill>
            <a:srgbClr val="6B8F00"/>
          </a:solidFill>
          <a:ln/>
        </p:spPr>
        <p:txBody>
          <a:bodyPr/>
          <a:lstStyle/>
          <a:p>
            <a:endParaRPr lang="da-DK"/>
          </a:p>
        </p:txBody>
      </p:sp>
      <p:sp>
        <p:nvSpPr>
          <p:cNvPr id="6" name="Shape 4"/>
          <p:cNvSpPr/>
          <p:nvPr/>
        </p:nvSpPr>
        <p:spPr>
          <a:xfrm>
            <a:off x="10067544" y="370332"/>
            <a:ext cx="201168" cy="100584"/>
          </a:xfrm>
          <a:prstGeom prst="roundRect">
            <a:avLst>
              <a:gd name="adj" fmla="val 27273"/>
            </a:avLst>
          </a:prstGeom>
          <a:solidFill>
            <a:srgbClr val="6B8F00"/>
          </a:solidFill>
          <a:ln/>
        </p:spPr>
        <p:txBody>
          <a:bodyPr/>
          <a:lstStyle/>
          <a:p>
            <a:endParaRPr lang="da-DK"/>
          </a:p>
        </p:txBody>
      </p:sp>
      <p:sp>
        <p:nvSpPr>
          <p:cNvPr id="7" name="Shape 5"/>
          <p:cNvSpPr/>
          <p:nvPr/>
        </p:nvSpPr>
        <p:spPr>
          <a:xfrm>
            <a:off x="10323576" y="370332"/>
            <a:ext cx="201168" cy="100584"/>
          </a:xfrm>
          <a:prstGeom prst="roundRect">
            <a:avLst>
              <a:gd name="adj" fmla="val 27273"/>
            </a:avLst>
          </a:prstGeom>
          <a:solidFill>
            <a:srgbClr val="6B8F00"/>
          </a:solidFill>
          <a:ln/>
        </p:spPr>
        <p:txBody>
          <a:bodyPr/>
          <a:lstStyle/>
          <a:p>
            <a:endParaRPr lang="da-DK"/>
          </a:p>
        </p:txBody>
      </p:sp>
      <p:sp>
        <p:nvSpPr>
          <p:cNvPr id="8" name="Shape 6"/>
          <p:cNvSpPr/>
          <p:nvPr/>
        </p:nvSpPr>
        <p:spPr>
          <a:xfrm>
            <a:off x="10579608" y="370332"/>
            <a:ext cx="201168" cy="100584"/>
          </a:xfrm>
          <a:prstGeom prst="roundRect">
            <a:avLst>
              <a:gd name="adj" fmla="val 27273"/>
            </a:avLst>
          </a:prstGeom>
          <a:solidFill>
            <a:srgbClr val="6B8F00"/>
          </a:solidFill>
          <a:ln/>
        </p:spPr>
        <p:txBody>
          <a:bodyPr/>
          <a:lstStyle/>
          <a:p>
            <a:endParaRPr lang="da-DK"/>
          </a:p>
        </p:txBody>
      </p:sp>
      <p:sp>
        <p:nvSpPr>
          <p:cNvPr id="9" name="Shape 7"/>
          <p:cNvSpPr/>
          <p:nvPr/>
        </p:nvSpPr>
        <p:spPr>
          <a:xfrm>
            <a:off x="10835640" y="370332"/>
            <a:ext cx="201168" cy="100584"/>
          </a:xfrm>
          <a:prstGeom prst="roundRect">
            <a:avLst>
              <a:gd name="adj" fmla="val 27273"/>
            </a:avLst>
          </a:prstGeom>
          <a:solidFill>
            <a:srgbClr val="E5E9F1"/>
          </a:solidFill>
          <a:ln/>
        </p:spPr>
        <p:txBody>
          <a:bodyPr/>
          <a:lstStyle/>
          <a:p>
            <a:endParaRPr lang="da-DK"/>
          </a:p>
        </p:txBody>
      </p:sp>
      <p:sp>
        <p:nvSpPr>
          <p:cNvPr id="10" name="Shape 8"/>
          <p:cNvSpPr/>
          <p:nvPr/>
        </p:nvSpPr>
        <p:spPr>
          <a:xfrm>
            <a:off x="11091672" y="370332"/>
            <a:ext cx="201168" cy="100584"/>
          </a:xfrm>
          <a:prstGeom prst="roundRect">
            <a:avLst>
              <a:gd name="adj" fmla="val 27273"/>
            </a:avLst>
          </a:prstGeom>
          <a:solidFill>
            <a:srgbClr val="E5E9F1"/>
          </a:solidFill>
          <a:ln/>
        </p:spPr>
        <p:txBody>
          <a:bodyPr/>
          <a:lstStyle/>
          <a:p>
            <a:endParaRPr lang="da-DK"/>
          </a:p>
        </p:txBody>
      </p:sp>
      <p:sp>
        <p:nvSpPr>
          <p:cNvPr id="11" name="Shape 9"/>
          <p:cNvSpPr/>
          <p:nvPr/>
        </p:nvSpPr>
        <p:spPr>
          <a:xfrm>
            <a:off x="11347704" y="370332"/>
            <a:ext cx="201168" cy="100584"/>
          </a:xfrm>
          <a:prstGeom prst="roundRect">
            <a:avLst>
              <a:gd name="adj" fmla="val 27273"/>
            </a:avLst>
          </a:prstGeom>
          <a:solidFill>
            <a:srgbClr val="E5E9F1"/>
          </a:solidFill>
          <a:ln/>
        </p:spPr>
        <p:txBody>
          <a:bodyPr/>
          <a:lstStyle/>
          <a:p>
            <a:endParaRPr lang="da-DK"/>
          </a:p>
        </p:txBody>
      </p:sp>
      <p:sp>
        <p:nvSpPr>
          <p:cNvPr id="12" name="Shape 10"/>
          <p:cNvSpPr/>
          <p:nvPr/>
        </p:nvSpPr>
        <p:spPr>
          <a:xfrm>
            <a:off x="5056632" y="914400"/>
            <a:ext cx="6492240" cy="5166360"/>
          </a:xfrm>
          <a:prstGeom prst="roundRect">
            <a:avLst>
              <a:gd name="adj" fmla="val 1770"/>
            </a:avLst>
          </a:prstGeom>
          <a:solidFill>
            <a:srgbClr val="FFFFFF"/>
          </a:solidFill>
          <a:ln w="12700">
            <a:solidFill>
              <a:srgbClr val="E5E9F1"/>
            </a:solidFill>
            <a:prstDash val="solid"/>
          </a:ln>
          <a:effectLst>
            <a:outerShdw blurRad="203200" dist="76200" dir="5400000" algn="bl" rotWithShape="0">
              <a:srgbClr val="17213D">
                <a:alpha val="16000"/>
              </a:srgbClr>
            </a:outerShdw>
          </a:effectLst>
        </p:spPr>
        <p:txBody>
          <a:bodyPr/>
          <a:lstStyle/>
          <a:p>
            <a:endParaRPr lang="da-DK"/>
          </a:p>
        </p:txBody>
      </p:sp>
      <p:sp>
        <p:nvSpPr>
          <p:cNvPr id="13" name="Shape 11"/>
          <p:cNvSpPr/>
          <p:nvPr/>
        </p:nvSpPr>
        <p:spPr>
          <a:xfrm>
            <a:off x="5239512" y="1051560"/>
            <a:ext cx="73152" cy="73152"/>
          </a:xfrm>
          <a:prstGeom prst="ellipse">
            <a:avLst/>
          </a:prstGeom>
          <a:solidFill>
            <a:srgbClr val="E1E6EE"/>
          </a:solidFill>
          <a:ln/>
        </p:spPr>
        <p:txBody>
          <a:bodyPr/>
          <a:lstStyle/>
          <a:p>
            <a:endParaRPr lang="da-DK"/>
          </a:p>
        </p:txBody>
      </p:sp>
      <p:sp>
        <p:nvSpPr>
          <p:cNvPr id="14" name="Shape 12"/>
          <p:cNvSpPr/>
          <p:nvPr/>
        </p:nvSpPr>
        <p:spPr>
          <a:xfrm>
            <a:off x="5440680" y="1051560"/>
            <a:ext cx="73152" cy="73152"/>
          </a:xfrm>
          <a:prstGeom prst="ellipse">
            <a:avLst/>
          </a:prstGeom>
          <a:solidFill>
            <a:srgbClr val="E1E6EE"/>
          </a:solidFill>
          <a:ln/>
        </p:spPr>
        <p:txBody>
          <a:bodyPr/>
          <a:lstStyle/>
          <a:p>
            <a:endParaRPr lang="da-DK"/>
          </a:p>
        </p:txBody>
      </p:sp>
      <p:sp>
        <p:nvSpPr>
          <p:cNvPr id="15" name="Shape 13"/>
          <p:cNvSpPr/>
          <p:nvPr/>
        </p:nvSpPr>
        <p:spPr>
          <a:xfrm>
            <a:off x="5641848" y="1051560"/>
            <a:ext cx="73152" cy="73152"/>
          </a:xfrm>
          <a:prstGeom prst="ellipse">
            <a:avLst/>
          </a:prstGeom>
          <a:solidFill>
            <a:srgbClr val="E1E6EE"/>
          </a:solidFill>
          <a:ln/>
        </p:spPr>
        <p:txBody>
          <a:bodyPr/>
          <a:lstStyle/>
          <a:p>
            <a:endParaRPr lang="da-DK"/>
          </a:p>
        </p:txBody>
      </p:sp>
      <p:pic>
        <p:nvPicPr>
          <p:cNvPr id="16" name="Image 0" descr="/home/claude/pptx_build/assets/report-from-project-work.png"/>
          <p:cNvPicPr>
            <a:picLocks noChangeAspect="1"/>
          </p:cNvPicPr>
          <p:nvPr/>
        </p:nvPicPr>
        <p:blipFill>
          <a:blip r:embed="rId3"/>
          <a:stretch>
            <a:fillRect/>
          </a:stretch>
        </p:blipFill>
        <p:spPr>
          <a:xfrm>
            <a:off x="5193792" y="1280160"/>
            <a:ext cx="6217920" cy="4663440"/>
          </a:xfrm>
          <a:prstGeom prst="rect">
            <a:avLst/>
          </a:prstGeom>
        </p:spPr>
      </p:pic>
      <p:sp>
        <p:nvSpPr>
          <p:cNvPr id="17" name="Shape 14"/>
          <p:cNvSpPr/>
          <p:nvPr/>
        </p:nvSpPr>
        <p:spPr>
          <a:xfrm>
            <a:off x="640080" y="777240"/>
            <a:ext cx="1965960" cy="274320"/>
          </a:xfrm>
          <a:prstGeom prst="roundRect">
            <a:avLst>
              <a:gd name="adj" fmla="val 50000"/>
            </a:avLst>
          </a:prstGeom>
          <a:solidFill>
            <a:srgbClr val="00AEB8"/>
          </a:solidFill>
          <a:ln/>
        </p:spPr>
        <p:txBody>
          <a:bodyPr/>
          <a:lstStyle/>
          <a:p>
            <a:endParaRPr lang="da-DK"/>
          </a:p>
        </p:txBody>
      </p:sp>
      <p:sp>
        <p:nvSpPr>
          <p:cNvPr id="18" name="Text 15"/>
          <p:cNvSpPr/>
          <p:nvPr/>
        </p:nvSpPr>
        <p:spPr>
          <a:xfrm>
            <a:off x="640080" y="777240"/>
            <a:ext cx="1965960" cy="274320"/>
          </a:xfrm>
          <a:prstGeom prst="rect">
            <a:avLst/>
          </a:prstGeom>
          <a:noFill/>
          <a:ln/>
        </p:spPr>
        <p:txBody>
          <a:bodyPr wrap="square" lIns="0" tIns="0" rIns="0" bIns="0" rtlCol="0" anchor="ctr"/>
          <a:lstStyle/>
          <a:p>
            <a:pPr marL="0" indent="0" algn="ctr">
              <a:buNone/>
            </a:pPr>
            <a:r>
              <a:rPr lang="en-US" sz="900" b="1" kern="0" spc="50" dirty="0">
                <a:solidFill>
                  <a:srgbClr val="0D1324"/>
                </a:solidFill>
                <a:latin typeface="Calibri" pitchFamily="34" charset="0"/>
                <a:ea typeface="Calibri" pitchFamily="34" charset="-122"/>
                <a:cs typeface="Calibri" pitchFamily="34" charset="-120"/>
              </a:rPr>
              <a:t>Connect and report</a:t>
            </a:r>
            <a:endParaRPr lang="en-US" sz="900" dirty="0"/>
          </a:p>
        </p:txBody>
      </p:sp>
      <p:sp>
        <p:nvSpPr>
          <p:cNvPr id="19" name="Shape 16"/>
          <p:cNvSpPr/>
          <p:nvPr/>
        </p:nvSpPr>
        <p:spPr>
          <a:xfrm>
            <a:off x="640080" y="1170432"/>
            <a:ext cx="457200" cy="457200"/>
          </a:xfrm>
          <a:prstGeom prst="ellipse">
            <a:avLst/>
          </a:prstGeom>
          <a:solidFill>
            <a:srgbClr val="0D1324"/>
          </a:solidFill>
          <a:ln/>
        </p:spPr>
        <p:txBody>
          <a:bodyPr/>
          <a:lstStyle/>
          <a:p>
            <a:endParaRPr lang="da-DK"/>
          </a:p>
        </p:txBody>
      </p:sp>
      <p:sp>
        <p:nvSpPr>
          <p:cNvPr id="20" name="Text 17"/>
          <p:cNvSpPr/>
          <p:nvPr/>
        </p:nvSpPr>
        <p:spPr>
          <a:xfrm>
            <a:off x="640080" y="1170432"/>
            <a:ext cx="457200" cy="457200"/>
          </a:xfrm>
          <a:prstGeom prst="rect">
            <a:avLst/>
          </a:prstGeom>
          <a:noFill/>
          <a:ln/>
        </p:spPr>
        <p:txBody>
          <a:bodyPr wrap="square" lIns="0" tIns="0" rIns="0" bIns="0" rtlCol="0" anchor="ctr"/>
          <a:lstStyle/>
          <a:p>
            <a:pPr marL="0" indent="0" algn="ctr">
              <a:buNone/>
            </a:pPr>
            <a:r>
              <a:rPr lang="en-US" sz="1300" b="1" dirty="0">
                <a:solidFill>
                  <a:srgbClr val="FFFFFF"/>
                </a:solidFill>
                <a:latin typeface="Cambria" pitchFamily="34" charset="0"/>
                <a:ea typeface="Cambria" pitchFamily="34" charset="-122"/>
                <a:cs typeface="Cambria" pitchFamily="34" charset="-120"/>
              </a:rPr>
              <a:t>06</a:t>
            </a:r>
            <a:endParaRPr lang="en-US" sz="1300" dirty="0"/>
          </a:p>
        </p:txBody>
      </p:sp>
      <p:sp>
        <p:nvSpPr>
          <p:cNvPr id="21" name="Text 18"/>
          <p:cNvSpPr/>
          <p:nvPr/>
        </p:nvSpPr>
        <p:spPr>
          <a:xfrm>
            <a:off x="1207008" y="1170432"/>
            <a:ext cx="3529584" cy="457200"/>
          </a:xfrm>
          <a:prstGeom prst="rect">
            <a:avLst/>
          </a:prstGeom>
          <a:noFill/>
          <a:ln/>
        </p:spPr>
        <p:txBody>
          <a:bodyPr wrap="square" lIns="0" tIns="0" rIns="0" bIns="0" rtlCol="0" anchor="ctr"/>
          <a:lstStyle/>
          <a:p>
            <a:pPr marL="0" indent="0">
              <a:lnSpc>
                <a:spcPct val="105000"/>
              </a:lnSpc>
              <a:buNone/>
            </a:pPr>
            <a:r>
              <a:rPr lang="en-US" sz="900" b="1" kern="0" spc="60" dirty="0">
                <a:solidFill>
                  <a:srgbClr val="667085"/>
                </a:solidFill>
                <a:latin typeface="Calibri" pitchFamily="34" charset="0"/>
                <a:ea typeface="Calibri" pitchFamily="34" charset="-122"/>
                <a:cs typeface="Calibri" pitchFamily="34" charset="-120"/>
              </a:rPr>
              <a:t>LESS REPORTING. BETTER REPORTING.</a:t>
            </a:r>
            <a:endParaRPr lang="en-US" sz="900" dirty="0"/>
          </a:p>
        </p:txBody>
      </p:sp>
      <p:sp>
        <p:nvSpPr>
          <p:cNvPr id="22" name="Text 19"/>
          <p:cNvSpPr/>
          <p:nvPr/>
        </p:nvSpPr>
        <p:spPr>
          <a:xfrm>
            <a:off x="640080" y="1783080"/>
            <a:ext cx="4096512" cy="1005840"/>
          </a:xfrm>
          <a:prstGeom prst="rect">
            <a:avLst/>
          </a:prstGeom>
          <a:noFill/>
          <a:ln/>
        </p:spPr>
        <p:txBody>
          <a:bodyPr wrap="square" lIns="0" tIns="0" rIns="0" bIns="0" rtlCol="0" anchor="ctr"/>
          <a:lstStyle/>
          <a:p>
            <a:pPr marL="0" indent="0">
              <a:lnSpc>
                <a:spcPct val="106000"/>
              </a:lnSpc>
              <a:buNone/>
            </a:pPr>
            <a:r>
              <a:rPr lang="en-US" sz="1900" b="1" dirty="0">
                <a:solidFill>
                  <a:srgbClr val="151927"/>
                </a:solidFill>
                <a:latin typeface="Cambria" pitchFamily="34" charset="0"/>
                <a:ea typeface="Cambria" pitchFamily="34" charset="-122"/>
                <a:cs typeface="Cambria" pitchFamily="34" charset="-120"/>
              </a:rPr>
              <a:t>Create reports from work already managed in 1PM.</a:t>
            </a:r>
            <a:endParaRPr lang="en-US" sz="1900" dirty="0"/>
          </a:p>
        </p:txBody>
      </p:sp>
      <p:sp>
        <p:nvSpPr>
          <p:cNvPr id="23" name="Text 20"/>
          <p:cNvSpPr/>
          <p:nvPr/>
        </p:nvSpPr>
        <p:spPr>
          <a:xfrm>
            <a:off x="640080" y="2788920"/>
            <a:ext cx="4096512" cy="1417320"/>
          </a:xfrm>
          <a:prstGeom prst="rect">
            <a:avLst/>
          </a:prstGeom>
          <a:noFill/>
          <a:ln/>
        </p:spPr>
        <p:txBody>
          <a:bodyPr wrap="square" lIns="0" tIns="0" rIns="0" bIns="0" rtlCol="0" anchor="ctr"/>
          <a:lstStyle/>
          <a:p>
            <a:pPr marL="0" indent="0">
              <a:lnSpc>
                <a:spcPct val="130000"/>
              </a:lnSpc>
              <a:buNone/>
            </a:pPr>
            <a:r>
              <a:rPr lang="en-US" sz="1000" dirty="0">
                <a:solidFill>
                  <a:srgbClr val="667085"/>
                </a:solidFill>
                <a:latin typeface="Calibri" pitchFamily="34" charset="0"/>
                <a:ea typeface="Calibri" pitchFamily="34" charset="-122"/>
                <a:cs typeface="Calibri" pitchFamily="34" charset="-120"/>
              </a:rPr>
              <a:t>Use the project information maintained during normal project management as the foundation for status reporting and portfolio insight — instead of rebuilding the story from scratch.</a:t>
            </a:r>
            <a:endParaRPr lang="en-US" sz="1000" dirty="0"/>
          </a:p>
        </p:txBody>
      </p:sp>
      <p:sp>
        <p:nvSpPr>
          <p:cNvPr id="24" name="Shape 21"/>
          <p:cNvSpPr/>
          <p:nvPr/>
        </p:nvSpPr>
        <p:spPr>
          <a:xfrm>
            <a:off x="640080" y="4370832"/>
            <a:ext cx="109728" cy="109728"/>
          </a:xfrm>
          <a:prstGeom prst="ellipse">
            <a:avLst/>
          </a:prstGeom>
          <a:solidFill>
            <a:srgbClr val="00AEB8"/>
          </a:solidFill>
          <a:ln/>
        </p:spPr>
        <p:txBody>
          <a:bodyPr/>
          <a:lstStyle/>
          <a:p>
            <a:endParaRPr lang="da-DK"/>
          </a:p>
        </p:txBody>
      </p:sp>
      <p:sp>
        <p:nvSpPr>
          <p:cNvPr id="25" name="Text 22"/>
          <p:cNvSpPr/>
          <p:nvPr/>
        </p:nvSpPr>
        <p:spPr>
          <a:xfrm>
            <a:off x="877824" y="4261104"/>
            <a:ext cx="3858768" cy="384048"/>
          </a:xfrm>
          <a:prstGeom prst="rect">
            <a:avLst/>
          </a:prstGeom>
          <a:noFill/>
          <a:ln/>
        </p:spPr>
        <p:txBody>
          <a:bodyPr wrap="square" lIns="0" tIns="0" rIns="0" bIns="0" rtlCol="0" anchor="t"/>
          <a:lstStyle/>
          <a:p>
            <a:pPr marL="0" indent="0">
              <a:lnSpc>
                <a:spcPct val="108000"/>
              </a:lnSpc>
              <a:buNone/>
            </a:pPr>
            <a:r>
              <a:rPr lang="en-US" sz="950" dirty="0">
                <a:solidFill>
                  <a:srgbClr val="151927"/>
                </a:solidFill>
                <a:latin typeface="Calibri" pitchFamily="34" charset="0"/>
                <a:ea typeface="Calibri" pitchFamily="34" charset="-122"/>
                <a:cs typeface="Calibri" pitchFamily="34" charset="-120"/>
              </a:rPr>
              <a:t>Keep core project information current where the work happens</a:t>
            </a:r>
            <a:endParaRPr lang="en-US" sz="950" dirty="0"/>
          </a:p>
        </p:txBody>
      </p:sp>
      <p:sp>
        <p:nvSpPr>
          <p:cNvPr id="26" name="Shape 23"/>
          <p:cNvSpPr/>
          <p:nvPr/>
        </p:nvSpPr>
        <p:spPr>
          <a:xfrm>
            <a:off x="640080" y="4754880"/>
            <a:ext cx="109728" cy="109728"/>
          </a:xfrm>
          <a:prstGeom prst="ellipse">
            <a:avLst/>
          </a:prstGeom>
          <a:solidFill>
            <a:srgbClr val="00AEB8"/>
          </a:solidFill>
          <a:ln/>
        </p:spPr>
        <p:txBody>
          <a:bodyPr/>
          <a:lstStyle/>
          <a:p>
            <a:endParaRPr lang="da-DK"/>
          </a:p>
        </p:txBody>
      </p:sp>
      <p:sp>
        <p:nvSpPr>
          <p:cNvPr id="27" name="Text 24"/>
          <p:cNvSpPr/>
          <p:nvPr/>
        </p:nvSpPr>
        <p:spPr>
          <a:xfrm>
            <a:off x="877824" y="4645152"/>
            <a:ext cx="3858768" cy="384048"/>
          </a:xfrm>
          <a:prstGeom prst="rect">
            <a:avLst/>
          </a:prstGeom>
          <a:noFill/>
          <a:ln/>
        </p:spPr>
        <p:txBody>
          <a:bodyPr wrap="square" lIns="0" tIns="0" rIns="0" bIns="0" rtlCol="0" anchor="t"/>
          <a:lstStyle/>
          <a:p>
            <a:pPr marL="0" indent="0">
              <a:lnSpc>
                <a:spcPct val="108000"/>
              </a:lnSpc>
              <a:buNone/>
            </a:pPr>
            <a:r>
              <a:rPr lang="en-US" sz="950" dirty="0">
                <a:solidFill>
                  <a:srgbClr val="151927"/>
                </a:solidFill>
                <a:latin typeface="Calibri" pitchFamily="34" charset="0"/>
                <a:ea typeface="Calibri" pitchFamily="34" charset="-122"/>
                <a:cs typeface="Calibri" pitchFamily="34" charset="-120"/>
              </a:rPr>
              <a:t>Review plan, risk, issue and financial signals before reporting</a:t>
            </a:r>
            <a:endParaRPr lang="en-US" sz="950" dirty="0"/>
          </a:p>
        </p:txBody>
      </p:sp>
      <p:sp>
        <p:nvSpPr>
          <p:cNvPr id="28" name="Shape 25"/>
          <p:cNvSpPr/>
          <p:nvPr/>
        </p:nvSpPr>
        <p:spPr>
          <a:xfrm>
            <a:off x="640080" y="5138928"/>
            <a:ext cx="109728" cy="109728"/>
          </a:xfrm>
          <a:prstGeom prst="ellipse">
            <a:avLst/>
          </a:prstGeom>
          <a:solidFill>
            <a:srgbClr val="00AEB8"/>
          </a:solidFill>
          <a:ln/>
        </p:spPr>
        <p:txBody>
          <a:bodyPr/>
          <a:lstStyle/>
          <a:p>
            <a:endParaRPr lang="da-DK"/>
          </a:p>
        </p:txBody>
      </p:sp>
      <p:sp>
        <p:nvSpPr>
          <p:cNvPr id="29" name="Text 26"/>
          <p:cNvSpPr/>
          <p:nvPr/>
        </p:nvSpPr>
        <p:spPr>
          <a:xfrm>
            <a:off x="877824" y="5029200"/>
            <a:ext cx="3858768" cy="384048"/>
          </a:xfrm>
          <a:prstGeom prst="rect">
            <a:avLst/>
          </a:prstGeom>
          <a:noFill/>
          <a:ln/>
        </p:spPr>
        <p:txBody>
          <a:bodyPr wrap="square" lIns="0" tIns="0" rIns="0" bIns="0" rtlCol="0" anchor="t"/>
          <a:lstStyle/>
          <a:p>
            <a:pPr marL="0" indent="0">
              <a:lnSpc>
                <a:spcPct val="108000"/>
              </a:lnSpc>
              <a:buNone/>
            </a:pPr>
            <a:r>
              <a:rPr lang="en-US" sz="950" dirty="0">
                <a:solidFill>
                  <a:srgbClr val="151927"/>
                </a:solidFill>
                <a:latin typeface="Calibri" pitchFamily="34" charset="0"/>
                <a:ea typeface="Calibri" pitchFamily="34" charset="-122"/>
                <a:cs typeface="Calibri" pitchFamily="34" charset="-120"/>
              </a:rPr>
              <a:t>Submit into the portfolio reporting period for shared oversight</a:t>
            </a:r>
            <a:endParaRPr lang="en-US" sz="950" dirty="0"/>
          </a:p>
        </p:txBody>
      </p:sp>
      <p:sp>
        <p:nvSpPr>
          <p:cNvPr id="30" name="Text 27"/>
          <p:cNvSpPr/>
          <p:nvPr/>
        </p:nvSpPr>
        <p:spPr>
          <a:xfrm>
            <a:off x="640080" y="6537960"/>
            <a:ext cx="5486400" cy="256032"/>
          </a:xfrm>
          <a:prstGeom prst="rect">
            <a:avLst/>
          </a:prstGeom>
          <a:noFill/>
          <a:ln/>
        </p:spPr>
        <p:txBody>
          <a:bodyPr wrap="square" lIns="0" tIns="0" rIns="0" bIns="0" rtlCol="0" anchor="ctr"/>
          <a:lstStyle/>
          <a:p>
            <a:pPr marL="0" indent="0">
              <a:buNone/>
            </a:pPr>
            <a:r>
              <a:rPr lang="en-US" sz="850" dirty="0">
                <a:solidFill>
                  <a:srgbClr val="667085"/>
                </a:solidFill>
                <a:latin typeface="Calibri" pitchFamily="34" charset="0"/>
                <a:ea typeface="Calibri" pitchFamily="34" charset="-122"/>
                <a:cs typeface="Calibri" pitchFamily="34" charset="-120"/>
              </a:rPr>
              <a:t>Why 1PM</a:t>
            </a:r>
            <a:endParaRPr lang="en-US" sz="850" dirty="0"/>
          </a:p>
        </p:txBody>
      </p:sp>
      <p:sp>
        <p:nvSpPr>
          <p:cNvPr id="31" name="Text 28"/>
          <p:cNvSpPr/>
          <p:nvPr/>
        </p:nvSpPr>
        <p:spPr>
          <a:xfrm>
            <a:off x="10607040" y="6537960"/>
            <a:ext cx="914400" cy="256032"/>
          </a:xfrm>
          <a:prstGeom prst="rect">
            <a:avLst/>
          </a:prstGeom>
          <a:noFill/>
          <a:ln/>
        </p:spPr>
        <p:txBody>
          <a:bodyPr wrap="square" lIns="0" tIns="0" rIns="0" bIns="0" rtlCol="0" anchor="ctr"/>
          <a:lstStyle/>
          <a:p>
            <a:pPr marL="0" indent="0" algn="r">
              <a:buNone/>
            </a:pPr>
            <a:r>
              <a:rPr lang="en-US" sz="850" b="1" dirty="0">
                <a:solidFill>
                  <a:srgbClr val="667085"/>
                </a:solidFill>
                <a:latin typeface="Calibri" pitchFamily="34" charset="0"/>
                <a:ea typeface="Calibri" pitchFamily="34" charset="-122"/>
                <a:cs typeface="Calibri" pitchFamily="34" charset="-120"/>
              </a:rPr>
              <a:t>1PM</a:t>
            </a:r>
            <a:endParaRPr lang="en-US" sz="850" dirty="0"/>
          </a:p>
        </p:txBody>
      </p:sp>
      <p:sp>
        <p:nvSpPr>
          <p:cNvPr id="32" name="Text 29"/>
          <p:cNvSpPr/>
          <p:nvPr/>
        </p:nvSpPr>
        <p:spPr>
          <a:xfrm>
            <a:off x="11475720" y="6537960"/>
            <a:ext cx="548640" cy="256032"/>
          </a:xfrm>
          <a:prstGeom prst="rect">
            <a:avLst/>
          </a:prstGeom>
          <a:noFill/>
          <a:ln/>
        </p:spPr>
        <p:txBody>
          <a:bodyPr wrap="square" lIns="0" tIns="0" rIns="0" bIns="0" rtlCol="0" anchor="ctr"/>
          <a:lstStyle/>
          <a:p>
            <a:pPr marL="0" indent="0" algn="r">
              <a:buNone/>
            </a:pPr>
            <a:r>
              <a:rPr lang="en-US" sz="850" dirty="0">
                <a:solidFill>
                  <a:srgbClr val="667085"/>
                </a:solidFill>
                <a:latin typeface="Calibri" pitchFamily="34" charset="0"/>
                <a:ea typeface="Calibri" pitchFamily="34" charset="-122"/>
                <a:cs typeface="Calibri" pitchFamily="34" charset="-120"/>
              </a:rPr>
              <a:t>07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6F8FB"/>
        </a:solidFill>
        <a:effectLst/>
      </p:bgPr>
    </p:bg>
    <p:spTree>
      <p:nvGrpSpPr>
        <p:cNvPr id="1" name=""/>
        <p:cNvGrpSpPr/>
        <p:nvPr/>
      </p:nvGrpSpPr>
      <p:grpSpPr>
        <a:xfrm>
          <a:off x="0" y="0"/>
          <a:ext cx="0" cy="0"/>
          <a:chOff x="0" y="0"/>
          <a:chExt cx="0" cy="0"/>
        </a:xfrm>
      </p:grpSpPr>
      <p:sp>
        <p:nvSpPr>
          <p:cNvPr id="2" name="Text 0"/>
          <p:cNvSpPr/>
          <p:nvPr/>
        </p:nvSpPr>
        <p:spPr>
          <a:xfrm>
            <a:off x="640080" y="292608"/>
            <a:ext cx="8229600" cy="256032"/>
          </a:xfrm>
          <a:prstGeom prst="rect">
            <a:avLst/>
          </a:prstGeom>
          <a:noFill/>
          <a:ln/>
        </p:spPr>
        <p:txBody>
          <a:bodyPr wrap="square" lIns="0" tIns="0" rIns="0" bIns="0" rtlCol="0" anchor="ctr"/>
          <a:lstStyle/>
          <a:p>
            <a:pPr marL="0" indent="0">
              <a:buNone/>
            </a:pPr>
            <a:r>
              <a:rPr lang="en-US" sz="900" kern="0" spc="40" dirty="0">
                <a:solidFill>
                  <a:srgbClr val="AAB2C2"/>
                </a:solidFill>
                <a:latin typeface="Calibri" pitchFamily="34" charset="0"/>
                <a:ea typeface="Calibri" pitchFamily="34" charset="-122"/>
                <a:cs typeface="Calibri" pitchFamily="34" charset="-120"/>
              </a:rPr>
              <a:t>1 · Introduction</a:t>
            </a:r>
            <a:r>
              <a:rPr lang="en-US" sz="900" dirty="0">
                <a:solidFill>
                  <a:srgbClr val="000000"/>
                </a:solidFill>
              </a:rPr>
              <a:t>    </a:t>
            </a:r>
            <a:r>
              <a:rPr lang="en-US" sz="900" b="1" kern="0" spc="40" dirty="0">
                <a:solidFill>
                  <a:srgbClr val="6B8F00"/>
                </a:solidFill>
                <a:latin typeface="Calibri" pitchFamily="34" charset="0"/>
                <a:ea typeface="Calibri" pitchFamily="34" charset="-122"/>
                <a:cs typeface="Calibri" pitchFamily="34" charset="-120"/>
              </a:rPr>
              <a:t>2 · Why 1PM</a:t>
            </a:r>
            <a:r>
              <a:rPr lang="en-US" sz="900" dirty="0">
                <a:solidFill>
                  <a:srgbClr val="000000"/>
                </a:solidFill>
              </a:rPr>
              <a:t>    </a:t>
            </a:r>
            <a:r>
              <a:rPr lang="en-US" sz="900" kern="0" spc="40" dirty="0">
                <a:solidFill>
                  <a:srgbClr val="AAB2C2"/>
                </a:solidFill>
                <a:latin typeface="Calibri" pitchFamily="34" charset="0"/>
                <a:ea typeface="Calibri" pitchFamily="34" charset="-122"/>
                <a:cs typeface="Calibri" pitchFamily="34" charset="-120"/>
              </a:rPr>
              <a:t>3 · Product tour</a:t>
            </a:r>
            <a:r>
              <a:rPr lang="en-US" sz="900" dirty="0">
                <a:solidFill>
                  <a:srgbClr val="000000"/>
                </a:solidFill>
              </a:rPr>
              <a:t>    </a:t>
            </a:r>
            <a:r>
              <a:rPr lang="en-US" sz="900" kern="0" spc="40" dirty="0">
                <a:solidFill>
                  <a:srgbClr val="AAB2C2"/>
                </a:solidFill>
                <a:latin typeface="Calibri" pitchFamily="34" charset="0"/>
                <a:ea typeface="Calibri" pitchFamily="34" charset="-122"/>
                <a:cs typeface="Calibri" pitchFamily="34" charset="-120"/>
              </a:rPr>
              <a:t>4 · Get started</a:t>
            </a:r>
            <a:endParaRPr lang="en-US" sz="900" dirty="0"/>
          </a:p>
        </p:txBody>
      </p:sp>
      <p:sp>
        <p:nvSpPr>
          <p:cNvPr id="3" name="Shape 1"/>
          <p:cNvSpPr/>
          <p:nvPr/>
        </p:nvSpPr>
        <p:spPr>
          <a:xfrm>
            <a:off x="640080" y="603504"/>
            <a:ext cx="10927080" cy="0"/>
          </a:xfrm>
          <a:prstGeom prst="line">
            <a:avLst/>
          </a:prstGeom>
          <a:noFill/>
          <a:ln w="9525">
            <a:solidFill>
              <a:srgbClr val="E5E9F1"/>
            </a:solidFill>
            <a:prstDash val="solid"/>
          </a:ln>
        </p:spPr>
        <p:txBody>
          <a:bodyPr/>
          <a:lstStyle/>
          <a:p>
            <a:endParaRPr lang="da-DK"/>
          </a:p>
        </p:txBody>
      </p:sp>
      <p:sp>
        <p:nvSpPr>
          <p:cNvPr id="4" name="Shape 2"/>
          <p:cNvSpPr/>
          <p:nvPr/>
        </p:nvSpPr>
        <p:spPr>
          <a:xfrm>
            <a:off x="9555480" y="370332"/>
            <a:ext cx="201168" cy="100584"/>
          </a:xfrm>
          <a:prstGeom prst="roundRect">
            <a:avLst>
              <a:gd name="adj" fmla="val 27273"/>
            </a:avLst>
          </a:prstGeom>
          <a:solidFill>
            <a:srgbClr val="6B8F00"/>
          </a:solidFill>
          <a:ln/>
        </p:spPr>
        <p:txBody>
          <a:bodyPr/>
          <a:lstStyle/>
          <a:p>
            <a:endParaRPr lang="da-DK"/>
          </a:p>
        </p:txBody>
      </p:sp>
      <p:sp>
        <p:nvSpPr>
          <p:cNvPr id="5" name="Shape 3"/>
          <p:cNvSpPr/>
          <p:nvPr/>
        </p:nvSpPr>
        <p:spPr>
          <a:xfrm>
            <a:off x="9811512" y="370332"/>
            <a:ext cx="201168" cy="100584"/>
          </a:xfrm>
          <a:prstGeom prst="roundRect">
            <a:avLst>
              <a:gd name="adj" fmla="val 27273"/>
            </a:avLst>
          </a:prstGeom>
          <a:solidFill>
            <a:srgbClr val="6B8F00"/>
          </a:solidFill>
          <a:ln/>
        </p:spPr>
        <p:txBody>
          <a:bodyPr/>
          <a:lstStyle/>
          <a:p>
            <a:endParaRPr lang="da-DK"/>
          </a:p>
        </p:txBody>
      </p:sp>
      <p:sp>
        <p:nvSpPr>
          <p:cNvPr id="6" name="Shape 4"/>
          <p:cNvSpPr/>
          <p:nvPr/>
        </p:nvSpPr>
        <p:spPr>
          <a:xfrm>
            <a:off x="10067544" y="370332"/>
            <a:ext cx="201168" cy="100584"/>
          </a:xfrm>
          <a:prstGeom prst="roundRect">
            <a:avLst>
              <a:gd name="adj" fmla="val 27273"/>
            </a:avLst>
          </a:prstGeom>
          <a:solidFill>
            <a:srgbClr val="6B8F00"/>
          </a:solidFill>
          <a:ln/>
        </p:spPr>
        <p:txBody>
          <a:bodyPr/>
          <a:lstStyle/>
          <a:p>
            <a:endParaRPr lang="da-DK"/>
          </a:p>
        </p:txBody>
      </p:sp>
      <p:sp>
        <p:nvSpPr>
          <p:cNvPr id="7" name="Shape 5"/>
          <p:cNvSpPr/>
          <p:nvPr/>
        </p:nvSpPr>
        <p:spPr>
          <a:xfrm>
            <a:off x="10323576" y="370332"/>
            <a:ext cx="201168" cy="100584"/>
          </a:xfrm>
          <a:prstGeom prst="roundRect">
            <a:avLst>
              <a:gd name="adj" fmla="val 27273"/>
            </a:avLst>
          </a:prstGeom>
          <a:solidFill>
            <a:srgbClr val="6B8F00"/>
          </a:solidFill>
          <a:ln/>
        </p:spPr>
        <p:txBody>
          <a:bodyPr/>
          <a:lstStyle/>
          <a:p>
            <a:endParaRPr lang="da-DK"/>
          </a:p>
        </p:txBody>
      </p:sp>
      <p:sp>
        <p:nvSpPr>
          <p:cNvPr id="8" name="Shape 6"/>
          <p:cNvSpPr/>
          <p:nvPr/>
        </p:nvSpPr>
        <p:spPr>
          <a:xfrm>
            <a:off x="10579608" y="370332"/>
            <a:ext cx="201168" cy="100584"/>
          </a:xfrm>
          <a:prstGeom prst="roundRect">
            <a:avLst>
              <a:gd name="adj" fmla="val 27273"/>
            </a:avLst>
          </a:prstGeom>
          <a:solidFill>
            <a:srgbClr val="6B8F00"/>
          </a:solidFill>
          <a:ln/>
        </p:spPr>
        <p:txBody>
          <a:bodyPr/>
          <a:lstStyle/>
          <a:p>
            <a:endParaRPr lang="da-DK"/>
          </a:p>
        </p:txBody>
      </p:sp>
      <p:sp>
        <p:nvSpPr>
          <p:cNvPr id="9" name="Shape 7"/>
          <p:cNvSpPr/>
          <p:nvPr/>
        </p:nvSpPr>
        <p:spPr>
          <a:xfrm>
            <a:off x="10835640" y="370332"/>
            <a:ext cx="201168" cy="100584"/>
          </a:xfrm>
          <a:prstGeom prst="roundRect">
            <a:avLst>
              <a:gd name="adj" fmla="val 27273"/>
            </a:avLst>
          </a:prstGeom>
          <a:solidFill>
            <a:srgbClr val="6B8F00"/>
          </a:solidFill>
          <a:ln/>
        </p:spPr>
        <p:txBody>
          <a:bodyPr/>
          <a:lstStyle/>
          <a:p>
            <a:endParaRPr lang="da-DK"/>
          </a:p>
        </p:txBody>
      </p:sp>
      <p:sp>
        <p:nvSpPr>
          <p:cNvPr id="10" name="Shape 8"/>
          <p:cNvSpPr/>
          <p:nvPr/>
        </p:nvSpPr>
        <p:spPr>
          <a:xfrm>
            <a:off x="11091672" y="370332"/>
            <a:ext cx="201168" cy="100584"/>
          </a:xfrm>
          <a:prstGeom prst="roundRect">
            <a:avLst>
              <a:gd name="adj" fmla="val 27273"/>
            </a:avLst>
          </a:prstGeom>
          <a:solidFill>
            <a:srgbClr val="E5E9F1"/>
          </a:solidFill>
          <a:ln/>
        </p:spPr>
        <p:txBody>
          <a:bodyPr/>
          <a:lstStyle/>
          <a:p>
            <a:endParaRPr lang="da-DK"/>
          </a:p>
        </p:txBody>
      </p:sp>
      <p:sp>
        <p:nvSpPr>
          <p:cNvPr id="11" name="Shape 9"/>
          <p:cNvSpPr/>
          <p:nvPr/>
        </p:nvSpPr>
        <p:spPr>
          <a:xfrm>
            <a:off x="11347704" y="370332"/>
            <a:ext cx="201168" cy="100584"/>
          </a:xfrm>
          <a:prstGeom prst="roundRect">
            <a:avLst>
              <a:gd name="adj" fmla="val 27273"/>
            </a:avLst>
          </a:prstGeom>
          <a:solidFill>
            <a:srgbClr val="E5E9F1"/>
          </a:solidFill>
          <a:ln/>
        </p:spPr>
        <p:txBody>
          <a:bodyPr/>
          <a:lstStyle/>
          <a:p>
            <a:endParaRPr lang="da-DK"/>
          </a:p>
        </p:txBody>
      </p:sp>
      <p:sp>
        <p:nvSpPr>
          <p:cNvPr id="12" name="Shape 10"/>
          <p:cNvSpPr/>
          <p:nvPr/>
        </p:nvSpPr>
        <p:spPr>
          <a:xfrm>
            <a:off x="3685032" y="914400"/>
            <a:ext cx="7863840" cy="4774295"/>
          </a:xfrm>
          <a:prstGeom prst="roundRect">
            <a:avLst>
              <a:gd name="adj" fmla="val 1915"/>
            </a:avLst>
          </a:prstGeom>
          <a:solidFill>
            <a:srgbClr val="FFFFFF"/>
          </a:solidFill>
          <a:ln w="12700">
            <a:solidFill>
              <a:srgbClr val="E5E9F1"/>
            </a:solidFill>
            <a:prstDash val="solid"/>
          </a:ln>
          <a:effectLst>
            <a:outerShdw blurRad="203200" dist="76200" dir="5400000" algn="bl" rotWithShape="0">
              <a:srgbClr val="17213D">
                <a:alpha val="16000"/>
              </a:srgbClr>
            </a:outerShdw>
          </a:effectLst>
        </p:spPr>
        <p:txBody>
          <a:bodyPr/>
          <a:lstStyle/>
          <a:p>
            <a:endParaRPr lang="da-DK"/>
          </a:p>
        </p:txBody>
      </p:sp>
      <p:sp>
        <p:nvSpPr>
          <p:cNvPr id="13" name="Shape 11"/>
          <p:cNvSpPr/>
          <p:nvPr/>
        </p:nvSpPr>
        <p:spPr>
          <a:xfrm>
            <a:off x="3867912" y="1051560"/>
            <a:ext cx="73152" cy="73152"/>
          </a:xfrm>
          <a:prstGeom prst="ellipse">
            <a:avLst/>
          </a:prstGeom>
          <a:solidFill>
            <a:srgbClr val="E1E6EE"/>
          </a:solidFill>
          <a:ln/>
        </p:spPr>
        <p:txBody>
          <a:bodyPr/>
          <a:lstStyle/>
          <a:p>
            <a:endParaRPr lang="da-DK"/>
          </a:p>
        </p:txBody>
      </p:sp>
      <p:sp>
        <p:nvSpPr>
          <p:cNvPr id="14" name="Shape 12"/>
          <p:cNvSpPr/>
          <p:nvPr/>
        </p:nvSpPr>
        <p:spPr>
          <a:xfrm>
            <a:off x="4069080" y="1051560"/>
            <a:ext cx="73152" cy="73152"/>
          </a:xfrm>
          <a:prstGeom prst="ellipse">
            <a:avLst/>
          </a:prstGeom>
          <a:solidFill>
            <a:srgbClr val="E1E6EE"/>
          </a:solidFill>
          <a:ln/>
        </p:spPr>
        <p:txBody>
          <a:bodyPr/>
          <a:lstStyle/>
          <a:p>
            <a:endParaRPr lang="da-DK"/>
          </a:p>
        </p:txBody>
      </p:sp>
      <p:sp>
        <p:nvSpPr>
          <p:cNvPr id="15" name="Shape 13"/>
          <p:cNvSpPr/>
          <p:nvPr/>
        </p:nvSpPr>
        <p:spPr>
          <a:xfrm>
            <a:off x="4270248" y="1051560"/>
            <a:ext cx="73152" cy="73152"/>
          </a:xfrm>
          <a:prstGeom prst="ellipse">
            <a:avLst/>
          </a:prstGeom>
          <a:solidFill>
            <a:srgbClr val="E1E6EE"/>
          </a:solidFill>
          <a:ln/>
        </p:spPr>
        <p:txBody>
          <a:bodyPr/>
          <a:lstStyle/>
          <a:p>
            <a:endParaRPr lang="da-DK"/>
          </a:p>
        </p:txBody>
      </p:sp>
      <p:pic>
        <p:nvPicPr>
          <p:cNvPr id="16" name="Image 0" descr="/home/claude/pptx_build/assets/portfolio-overview.png"/>
          <p:cNvPicPr>
            <a:picLocks noChangeAspect="1"/>
          </p:cNvPicPr>
          <p:nvPr/>
        </p:nvPicPr>
        <p:blipFill>
          <a:blip r:embed="rId3"/>
          <a:stretch>
            <a:fillRect/>
          </a:stretch>
        </p:blipFill>
        <p:spPr>
          <a:xfrm>
            <a:off x="3822192" y="1280160"/>
            <a:ext cx="7589520" cy="4271375"/>
          </a:xfrm>
          <a:prstGeom prst="rect">
            <a:avLst/>
          </a:prstGeom>
        </p:spPr>
      </p:pic>
      <p:sp>
        <p:nvSpPr>
          <p:cNvPr id="17" name="Shape 14"/>
          <p:cNvSpPr/>
          <p:nvPr/>
        </p:nvSpPr>
        <p:spPr>
          <a:xfrm>
            <a:off x="640080" y="777240"/>
            <a:ext cx="1965960" cy="274320"/>
          </a:xfrm>
          <a:prstGeom prst="roundRect">
            <a:avLst>
              <a:gd name="adj" fmla="val 50000"/>
            </a:avLst>
          </a:prstGeom>
          <a:solidFill>
            <a:srgbClr val="00AEB8"/>
          </a:solidFill>
          <a:ln/>
        </p:spPr>
        <p:txBody>
          <a:bodyPr/>
          <a:lstStyle/>
          <a:p>
            <a:endParaRPr lang="da-DK"/>
          </a:p>
        </p:txBody>
      </p:sp>
      <p:sp>
        <p:nvSpPr>
          <p:cNvPr id="18" name="Text 15"/>
          <p:cNvSpPr/>
          <p:nvPr/>
        </p:nvSpPr>
        <p:spPr>
          <a:xfrm>
            <a:off x="640080" y="777240"/>
            <a:ext cx="1965960" cy="274320"/>
          </a:xfrm>
          <a:prstGeom prst="rect">
            <a:avLst/>
          </a:prstGeom>
          <a:noFill/>
          <a:ln/>
        </p:spPr>
        <p:txBody>
          <a:bodyPr wrap="square" lIns="0" tIns="0" rIns="0" bIns="0" rtlCol="0" anchor="ctr"/>
          <a:lstStyle/>
          <a:p>
            <a:pPr marL="0" indent="0" algn="ctr">
              <a:buNone/>
            </a:pPr>
            <a:r>
              <a:rPr lang="en-US" sz="900" b="1" kern="0" spc="50" dirty="0">
                <a:solidFill>
                  <a:srgbClr val="0D1324"/>
                </a:solidFill>
                <a:latin typeface="Calibri" pitchFamily="34" charset="0"/>
                <a:ea typeface="Calibri" pitchFamily="34" charset="-122"/>
                <a:cs typeface="Calibri" pitchFamily="34" charset="-120"/>
              </a:rPr>
              <a:t>Connect and report</a:t>
            </a:r>
            <a:endParaRPr lang="en-US" sz="900" dirty="0"/>
          </a:p>
        </p:txBody>
      </p:sp>
      <p:sp>
        <p:nvSpPr>
          <p:cNvPr id="19" name="Shape 16"/>
          <p:cNvSpPr/>
          <p:nvPr/>
        </p:nvSpPr>
        <p:spPr>
          <a:xfrm>
            <a:off x="640080" y="1170432"/>
            <a:ext cx="457200" cy="457200"/>
          </a:xfrm>
          <a:prstGeom prst="ellipse">
            <a:avLst/>
          </a:prstGeom>
          <a:solidFill>
            <a:srgbClr val="0D1324"/>
          </a:solidFill>
          <a:ln/>
        </p:spPr>
        <p:txBody>
          <a:bodyPr/>
          <a:lstStyle/>
          <a:p>
            <a:endParaRPr lang="da-DK"/>
          </a:p>
        </p:txBody>
      </p:sp>
      <p:sp>
        <p:nvSpPr>
          <p:cNvPr id="20" name="Text 17"/>
          <p:cNvSpPr/>
          <p:nvPr/>
        </p:nvSpPr>
        <p:spPr>
          <a:xfrm>
            <a:off x="640080" y="1170432"/>
            <a:ext cx="457200" cy="457200"/>
          </a:xfrm>
          <a:prstGeom prst="rect">
            <a:avLst/>
          </a:prstGeom>
          <a:noFill/>
          <a:ln/>
        </p:spPr>
        <p:txBody>
          <a:bodyPr wrap="square" lIns="0" tIns="0" rIns="0" bIns="0" rtlCol="0" anchor="ctr"/>
          <a:lstStyle/>
          <a:p>
            <a:pPr marL="0" indent="0" algn="ctr">
              <a:buNone/>
            </a:pPr>
            <a:r>
              <a:rPr lang="en-US" sz="1300" b="1" dirty="0">
                <a:solidFill>
                  <a:srgbClr val="FFFFFF"/>
                </a:solidFill>
                <a:latin typeface="Cambria" pitchFamily="34" charset="0"/>
                <a:ea typeface="Cambria" pitchFamily="34" charset="-122"/>
                <a:cs typeface="Cambria" pitchFamily="34" charset="-120"/>
              </a:rPr>
              <a:t>07</a:t>
            </a:r>
            <a:endParaRPr lang="en-US" sz="1300" dirty="0"/>
          </a:p>
        </p:txBody>
      </p:sp>
      <p:sp>
        <p:nvSpPr>
          <p:cNvPr id="21" name="Text 18"/>
          <p:cNvSpPr/>
          <p:nvPr/>
        </p:nvSpPr>
        <p:spPr>
          <a:xfrm>
            <a:off x="1207008" y="1170432"/>
            <a:ext cx="2157984" cy="457200"/>
          </a:xfrm>
          <a:prstGeom prst="rect">
            <a:avLst/>
          </a:prstGeom>
          <a:noFill/>
          <a:ln/>
        </p:spPr>
        <p:txBody>
          <a:bodyPr wrap="square" lIns="0" tIns="0" rIns="0" bIns="0" rtlCol="0" anchor="ctr"/>
          <a:lstStyle/>
          <a:p>
            <a:pPr marL="0" indent="0">
              <a:lnSpc>
                <a:spcPct val="105000"/>
              </a:lnSpc>
              <a:buNone/>
            </a:pPr>
            <a:r>
              <a:rPr lang="en-US" sz="900" b="1" kern="0" spc="60" dirty="0">
                <a:solidFill>
                  <a:srgbClr val="667085"/>
                </a:solidFill>
                <a:latin typeface="Calibri" pitchFamily="34" charset="0"/>
                <a:ea typeface="Calibri" pitchFamily="34" charset="-122"/>
                <a:cs typeface="Calibri" pitchFamily="34" charset="-120"/>
              </a:rPr>
              <a:t>SEE THE WHOLE PORTFOLIO CLEARLY</a:t>
            </a:r>
            <a:endParaRPr lang="en-US" sz="900" dirty="0"/>
          </a:p>
        </p:txBody>
      </p:sp>
      <p:sp>
        <p:nvSpPr>
          <p:cNvPr id="22" name="Text 19"/>
          <p:cNvSpPr/>
          <p:nvPr/>
        </p:nvSpPr>
        <p:spPr>
          <a:xfrm>
            <a:off x="640080" y="1783080"/>
            <a:ext cx="2724912" cy="1005840"/>
          </a:xfrm>
          <a:prstGeom prst="rect">
            <a:avLst/>
          </a:prstGeom>
          <a:noFill/>
          <a:ln/>
        </p:spPr>
        <p:txBody>
          <a:bodyPr wrap="square" lIns="0" tIns="0" rIns="0" bIns="0" rtlCol="0" anchor="ctr"/>
          <a:lstStyle/>
          <a:p>
            <a:pPr marL="0" indent="0">
              <a:lnSpc>
                <a:spcPct val="106000"/>
              </a:lnSpc>
              <a:buNone/>
            </a:pPr>
            <a:r>
              <a:rPr lang="en-US" sz="1900" b="1" dirty="0">
                <a:solidFill>
                  <a:srgbClr val="151927"/>
                </a:solidFill>
                <a:latin typeface="Cambria" pitchFamily="34" charset="0"/>
                <a:ea typeface="Cambria" pitchFamily="34" charset="-122"/>
                <a:cs typeface="Cambria" pitchFamily="34" charset="-120"/>
              </a:rPr>
              <a:t>Know what needs attention.</a:t>
            </a:r>
            <a:endParaRPr lang="en-US" sz="1900" dirty="0"/>
          </a:p>
        </p:txBody>
      </p:sp>
      <p:sp>
        <p:nvSpPr>
          <p:cNvPr id="23" name="Text 20"/>
          <p:cNvSpPr/>
          <p:nvPr/>
        </p:nvSpPr>
        <p:spPr>
          <a:xfrm>
            <a:off x="640080" y="2788920"/>
            <a:ext cx="2724912" cy="1417320"/>
          </a:xfrm>
          <a:prstGeom prst="rect">
            <a:avLst/>
          </a:prstGeom>
          <a:noFill/>
          <a:ln/>
        </p:spPr>
        <p:txBody>
          <a:bodyPr wrap="square" lIns="0" tIns="0" rIns="0" bIns="0" rtlCol="0" anchor="ctr"/>
          <a:lstStyle/>
          <a:p>
            <a:pPr marL="0" indent="0">
              <a:lnSpc>
                <a:spcPct val="130000"/>
              </a:lnSpc>
              <a:buNone/>
            </a:pPr>
            <a:r>
              <a:rPr lang="en-US" sz="1000" dirty="0">
                <a:solidFill>
                  <a:srgbClr val="667085"/>
                </a:solidFill>
                <a:latin typeface="Calibri" pitchFamily="34" charset="0"/>
                <a:ea typeface="Calibri" pitchFamily="34" charset="-122"/>
                <a:cs typeface="Calibri" pitchFamily="34" charset="-120"/>
              </a:rPr>
              <a:t>1PM brings project status, progress, milestones, risks, reporting coverage and management attention together in one connected portfolio overview — so managers can see what needs action.</a:t>
            </a:r>
            <a:endParaRPr lang="en-US" sz="1000" dirty="0"/>
          </a:p>
        </p:txBody>
      </p:sp>
      <p:sp>
        <p:nvSpPr>
          <p:cNvPr id="24" name="Shape 21"/>
          <p:cNvSpPr/>
          <p:nvPr/>
        </p:nvSpPr>
        <p:spPr>
          <a:xfrm>
            <a:off x="640080" y="4370832"/>
            <a:ext cx="109728" cy="109728"/>
          </a:xfrm>
          <a:prstGeom prst="ellipse">
            <a:avLst/>
          </a:prstGeom>
          <a:solidFill>
            <a:srgbClr val="00AEB8"/>
          </a:solidFill>
          <a:ln/>
        </p:spPr>
        <p:txBody>
          <a:bodyPr/>
          <a:lstStyle/>
          <a:p>
            <a:endParaRPr lang="da-DK"/>
          </a:p>
        </p:txBody>
      </p:sp>
      <p:sp>
        <p:nvSpPr>
          <p:cNvPr id="25" name="Text 22"/>
          <p:cNvSpPr/>
          <p:nvPr/>
        </p:nvSpPr>
        <p:spPr>
          <a:xfrm>
            <a:off x="877824" y="4261104"/>
            <a:ext cx="2487168" cy="384048"/>
          </a:xfrm>
          <a:prstGeom prst="rect">
            <a:avLst/>
          </a:prstGeom>
          <a:noFill/>
          <a:ln/>
        </p:spPr>
        <p:txBody>
          <a:bodyPr wrap="square" lIns="0" tIns="0" rIns="0" bIns="0" rtlCol="0" anchor="t"/>
          <a:lstStyle/>
          <a:p>
            <a:pPr marL="0" indent="0">
              <a:lnSpc>
                <a:spcPct val="108000"/>
              </a:lnSpc>
              <a:buNone/>
            </a:pPr>
            <a:r>
              <a:rPr lang="en-US" sz="950" dirty="0">
                <a:solidFill>
                  <a:srgbClr val="151927"/>
                </a:solidFill>
                <a:latin typeface="Calibri" pitchFamily="34" charset="0"/>
                <a:ea typeface="Calibri" pitchFamily="34" charset="-122"/>
                <a:cs typeface="Calibri" pitchFamily="34" charset="-120"/>
              </a:rPr>
              <a:t>Collect status, milestones, risks and reporting quality</a:t>
            </a:r>
            <a:endParaRPr lang="en-US" sz="950" dirty="0"/>
          </a:p>
        </p:txBody>
      </p:sp>
      <p:sp>
        <p:nvSpPr>
          <p:cNvPr id="26" name="Shape 23"/>
          <p:cNvSpPr/>
          <p:nvPr/>
        </p:nvSpPr>
        <p:spPr>
          <a:xfrm>
            <a:off x="640080" y="4754880"/>
            <a:ext cx="109728" cy="109728"/>
          </a:xfrm>
          <a:prstGeom prst="ellipse">
            <a:avLst/>
          </a:prstGeom>
          <a:solidFill>
            <a:srgbClr val="00AEB8"/>
          </a:solidFill>
          <a:ln/>
        </p:spPr>
        <p:txBody>
          <a:bodyPr/>
          <a:lstStyle/>
          <a:p>
            <a:endParaRPr lang="da-DK"/>
          </a:p>
        </p:txBody>
      </p:sp>
      <p:sp>
        <p:nvSpPr>
          <p:cNvPr id="27" name="Text 24"/>
          <p:cNvSpPr/>
          <p:nvPr/>
        </p:nvSpPr>
        <p:spPr>
          <a:xfrm>
            <a:off x="877824" y="4645152"/>
            <a:ext cx="2487168" cy="384048"/>
          </a:xfrm>
          <a:prstGeom prst="rect">
            <a:avLst/>
          </a:prstGeom>
          <a:noFill/>
          <a:ln/>
        </p:spPr>
        <p:txBody>
          <a:bodyPr wrap="square" lIns="0" tIns="0" rIns="0" bIns="0" rtlCol="0" anchor="t"/>
          <a:lstStyle/>
          <a:p>
            <a:pPr marL="0" indent="0">
              <a:lnSpc>
                <a:spcPct val="108000"/>
              </a:lnSpc>
              <a:buNone/>
            </a:pPr>
            <a:r>
              <a:rPr lang="en-US" sz="950" dirty="0">
                <a:solidFill>
                  <a:srgbClr val="151927"/>
                </a:solidFill>
                <a:latin typeface="Calibri" pitchFamily="34" charset="0"/>
                <a:ea typeface="Calibri" pitchFamily="34" charset="-122"/>
                <a:cs typeface="Calibri" pitchFamily="34" charset="-120"/>
              </a:rPr>
              <a:t>Turn connected project data into portfolio-level insight</a:t>
            </a:r>
            <a:endParaRPr lang="en-US" sz="950" dirty="0"/>
          </a:p>
        </p:txBody>
      </p:sp>
      <p:sp>
        <p:nvSpPr>
          <p:cNvPr id="28" name="Shape 25"/>
          <p:cNvSpPr/>
          <p:nvPr/>
        </p:nvSpPr>
        <p:spPr>
          <a:xfrm>
            <a:off x="640080" y="5138928"/>
            <a:ext cx="109728" cy="109728"/>
          </a:xfrm>
          <a:prstGeom prst="ellipse">
            <a:avLst/>
          </a:prstGeom>
          <a:solidFill>
            <a:srgbClr val="00AEB8"/>
          </a:solidFill>
          <a:ln/>
        </p:spPr>
        <p:txBody>
          <a:bodyPr/>
          <a:lstStyle/>
          <a:p>
            <a:endParaRPr lang="da-DK"/>
          </a:p>
        </p:txBody>
      </p:sp>
      <p:sp>
        <p:nvSpPr>
          <p:cNvPr id="29" name="Text 26"/>
          <p:cNvSpPr/>
          <p:nvPr/>
        </p:nvSpPr>
        <p:spPr>
          <a:xfrm>
            <a:off x="877824" y="5029200"/>
            <a:ext cx="2487168" cy="384048"/>
          </a:xfrm>
          <a:prstGeom prst="rect">
            <a:avLst/>
          </a:prstGeom>
          <a:noFill/>
          <a:ln/>
        </p:spPr>
        <p:txBody>
          <a:bodyPr wrap="square" lIns="0" tIns="0" rIns="0" bIns="0" rtlCol="0" anchor="t"/>
          <a:lstStyle/>
          <a:p>
            <a:pPr marL="0" indent="0">
              <a:lnSpc>
                <a:spcPct val="108000"/>
              </a:lnSpc>
              <a:buNone/>
            </a:pPr>
            <a:r>
              <a:rPr lang="en-US" sz="950" dirty="0">
                <a:solidFill>
                  <a:srgbClr val="151927"/>
                </a:solidFill>
                <a:latin typeface="Calibri" pitchFamily="34" charset="0"/>
                <a:ea typeface="Calibri" pitchFamily="34" charset="-122"/>
                <a:cs typeface="Calibri" pitchFamily="34" charset="-120"/>
              </a:rPr>
              <a:t>Act with clarity instead of separate spreadsheets and slides</a:t>
            </a:r>
            <a:endParaRPr lang="en-US" sz="950" dirty="0"/>
          </a:p>
        </p:txBody>
      </p:sp>
      <p:sp>
        <p:nvSpPr>
          <p:cNvPr id="30" name="Text 27"/>
          <p:cNvSpPr/>
          <p:nvPr/>
        </p:nvSpPr>
        <p:spPr>
          <a:xfrm>
            <a:off x="640080" y="6537960"/>
            <a:ext cx="5486400" cy="256032"/>
          </a:xfrm>
          <a:prstGeom prst="rect">
            <a:avLst/>
          </a:prstGeom>
          <a:noFill/>
          <a:ln/>
        </p:spPr>
        <p:txBody>
          <a:bodyPr wrap="square" lIns="0" tIns="0" rIns="0" bIns="0" rtlCol="0" anchor="ctr"/>
          <a:lstStyle/>
          <a:p>
            <a:pPr marL="0" indent="0">
              <a:buNone/>
            </a:pPr>
            <a:r>
              <a:rPr lang="en-US" sz="850" dirty="0">
                <a:solidFill>
                  <a:srgbClr val="667085"/>
                </a:solidFill>
                <a:latin typeface="Calibri" pitchFamily="34" charset="0"/>
                <a:ea typeface="Calibri" pitchFamily="34" charset="-122"/>
                <a:cs typeface="Calibri" pitchFamily="34" charset="-120"/>
              </a:rPr>
              <a:t>Why 1PM</a:t>
            </a:r>
            <a:endParaRPr lang="en-US" sz="850" dirty="0"/>
          </a:p>
        </p:txBody>
      </p:sp>
      <p:sp>
        <p:nvSpPr>
          <p:cNvPr id="31" name="Text 28"/>
          <p:cNvSpPr/>
          <p:nvPr/>
        </p:nvSpPr>
        <p:spPr>
          <a:xfrm>
            <a:off x="10607040" y="6537960"/>
            <a:ext cx="914400" cy="256032"/>
          </a:xfrm>
          <a:prstGeom prst="rect">
            <a:avLst/>
          </a:prstGeom>
          <a:noFill/>
          <a:ln/>
        </p:spPr>
        <p:txBody>
          <a:bodyPr wrap="square" lIns="0" tIns="0" rIns="0" bIns="0" rtlCol="0" anchor="ctr"/>
          <a:lstStyle/>
          <a:p>
            <a:pPr marL="0" indent="0" algn="r">
              <a:buNone/>
            </a:pPr>
            <a:r>
              <a:rPr lang="en-US" sz="850" b="1" dirty="0">
                <a:solidFill>
                  <a:srgbClr val="667085"/>
                </a:solidFill>
                <a:latin typeface="Calibri" pitchFamily="34" charset="0"/>
                <a:ea typeface="Calibri" pitchFamily="34" charset="-122"/>
                <a:cs typeface="Calibri" pitchFamily="34" charset="-120"/>
              </a:rPr>
              <a:t>1PM</a:t>
            </a:r>
            <a:endParaRPr lang="en-US" sz="850" dirty="0"/>
          </a:p>
        </p:txBody>
      </p:sp>
      <p:sp>
        <p:nvSpPr>
          <p:cNvPr id="32" name="Text 29"/>
          <p:cNvSpPr/>
          <p:nvPr/>
        </p:nvSpPr>
        <p:spPr>
          <a:xfrm>
            <a:off x="11475720" y="6537960"/>
            <a:ext cx="548640" cy="256032"/>
          </a:xfrm>
          <a:prstGeom prst="rect">
            <a:avLst/>
          </a:prstGeom>
          <a:noFill/>
          <a:ln/>
        </p:spPr>
        <p:txBody>
          <a:bodyPr wrap="square" lIns="0" tIns="0" rIns="0" bIns="0" rtlCol="0" anchor="ctr"/>
          <a:lstStyle/>
          <a:p>
            <a:pPr marL="0" indent="0" algn="r">
              <a:buNone/>
            </a:pPr>
            <a:r>
              <a:rPr lang="en-US" sz="850" dirty="0">
                <a:solidFill>
                  <a:srgbClr val="667085"/>
                </a:solidFill>
                <a:latin typeface="Calibri" pitchFamily="34" charset="0"/>
                <a:ea typeface="Calibri" pitchFamily="34" charset="-122"/>
                <a:cs typeface="Calibri" pitchFamily="34" charset="-120"/>
              </a:rPr>
              <a:t>08</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6F8FB"/>
        </a:solidFill>
        <a:effectLst/>
      </p:bgPr>
    </p:bg>
    <p:spTree>
      <p:nvGrpSpPr>
        <p:cNvPr id="1" name=""/>
        <p:cNvGrpSpPr/>
        <p:nvPr/>
      </p:nvGrpSpPr>
      <p:grpSpPr>
        <a:xfrm>
          <a:off x="0" y="0"/>
          <a:ext cx="0" cy="0"/>
          <a:chOff x="0" y="0"/>
          <a:chExt cx="0" cy="0"/>
        </a:xfrm>
      </p:grpSpPr>
      <p:sp>
        <p:nvSpPr>
          <p:cNvPr id="2" name="Text 0"/>
          <p:cNvSpPr/>
          <p:nvPr/>
        </p:nvSpPr>
        <p:spPr>
          <a:xfrm>
            <a:off x="640080" y="292608"/>
            <a:ext cx="8229600" cy="256032"/>
          </a:xfrm>
          <a:prstGeom prst="rect">
            <a:avLst/>
          </a:prstGeom>
          <a:noFill/>
          <a:ln/>
        </p:spPr>
        <p:txBody>
          <a:bodyPr wrap="square" lIns="0" tIns="0" rIns="0" bIns="0" rtlCol="0" anchor="ctr"/>
          <a:lstStyle/>
          <a:p>
            <a:pPr marL="0" indent="0">
              <a:buNone/>
            </a:pPr>
            <a:r>
              <a:rPr lang="en-US" sz="900" kern="0" spc="40" dirty="0">
                <a:solidFill>
                  <a:srgbClr val="AAB2C2"/>
                </a:solidFill>
                <a:latin typeface="Calibri" pitchFamily="34" charset="0"/>
                <a:ea typeface="Calibri" pitchFamily="34" charset="-122"/>
                <a:cs typeface="Calibri" pitchFamily="34" charset="-120"/>
              </a:rPr>
              <a:t>1 · Introduction</a:t>
            </a:r>
            <a:r>
              <a:rPr lang="en-US" sz="900" dirty="0">
                <a:solidFill>
                  <a:srgbClr val="000000"/>
                </a:solidFill>
              </a:rPr>
              <a:t>    </a:t>
            </a:r>
            <a:r>
              <a:rPr lang="en-US" sz="900" b="1" kern="0" spc="40" dirty="0">
                <a:solidFill>
                  <a:srgbClr val="6B8F00"/>
                </a:solidFill>
                <a:latin typeface="Calibri" pitchFamily="34" charset="0"/>
                <a:ea typeface="Calibri" pitchFamily="34" charset="-122"/>
                <a:cs typeface="Calibri" pitchFamily="34" charset="-120"/>
              </a:rPr>
              <a:t>2 · Why 1PM</a:t>
            </a:r>
            <a:r>
              <a:rPr lang="en-US" sz="900" dirty="0">
                <a:solidFill>
                  <a:srgbClr val="000000"/>
                </a:solidFill>
              </a:rPr>
              <a:t>    </a:t>
            </a:r>
            <a:r>
              <a:rPr lang="en-US" sz="900" kern="0" spc="40" dirty="0">
                <a:solidFill>
                  <a:srgbClr val="AAB2C2"/>
                </a:solidFill>
                <a:latin typeface="Calibri" pitchFamily="34" charset="0"/>
                <a:ea typeface="Calibri" pitchFamily="34" charset="-122"/>
                <a:cs typeface="Calibri" pitchFamily="34" charset="-120"/>
              </a:rPr>
              <a:t>3 · Product tour</a:t>
            </a:r>
            <a:r>
              <a:rPr lang="en-US" sz="900" dirty="0">
                <a:solidFill>
                  <a:srgbClr val="000000"/>
                </a:solidFill>
              </a:rPr>
              <a:t>    </a:t>
            </a:r>
            <a:r>
              <a:rPr lang="en-US" sz="900" kern="0" spc="40" dirty="0">
                <a:solidFill>
                  <a:srgbClr val="AAB2C2"/>
                </a:solidFill>
                <a:latin typeface="Calibri" pitchFamily="34" charset="0"/>
                <a:ea typeface="Calibri" pitchFamily="34" charset="-122"/>
                <a:cs typeface="Calibri" pitchFamily="34" charset="-120"/>
              </a:rPr>
              <a:t>4 · Get started</a:t>
            </a:r>
            <a:endParaRPr lang="en-US" sz="900" dirty="0"/>
          </a:p>
        </p:txBody>
      </p:sp>
      <p:sp>
        <p:nvSpPr>
          <p:cNvPr id="3" name="Shape 1"/>
          <p:cNvSpPr/>
          <p:nvPr/>
        </p:nvSpPr>
        <p:spPr>
          <a:xfrm>
            <a:off x="640080" y="603504"/>
            <a:ext cx="10927080" cy="0"/>
          </a:xfrm>
          <a:prstGeom prst="line">
            <a:avLst/>
          </a:prstGeom>
          <a:noFill/>
          <a:ln w="9525">
            <a:solidFill>
              <a:srgbClr val="E5E9F1"/>
            </a:solidFill>
            <a:prstDash val="solid"/>
          </a:ln>
        </p:spPr>
        <p:txBody>
          <a:bodyPr/>
          <a:lstStyle/>
          <a:p>
            <a:endParaRPr lang="da-DK"/>
          </a:p>
        </p:txBody>
      </p:sp>
      <p:sp>
        <p:nvSpPr>
          <p:cNvPr id="4" name="Shape 2"/>
          <p:cNvSpPr/>
          <p:nvPr/>
        </p:nvSpPr>
        <p:spPr>
          <a:xfrm>
            <a:off x="9555480" y="370332"/>
            <a:ext cx="201168" cy="100584"/>
          </a:xfrm>
          <a:prstGeom prst="roundRect">
            <a:avLst>
              <a:gd name="adj" fmla="val 27273"/>
            </a:avLst>
          </a:prstGeom>
          <a:solidFill>
            <a:srgbClr val="6B8F00"/>
          </a:solidFill>
          <a:ln/>
        </p:spPr>
        <p:txBody>
          <a:bodyPr/>
          <a:lstStyle/>
          <a:p>
            <a:endParaRPr lang="da-DK"/>
          </a:p>
        </p:txBody>
      </p:sp>
      <p:sp>
        <p:nvSpPr>
          <p:cNvPr id="5" name="Shape 3"/>
          <p:cNvSpPr/>
          <p:nvPr/>
        </p:nvSpPr>
        <p:spPr>
          <a:xfrm>
            <a:off x="9811512" y="370332"/>
            <a:ext cx="201168" cy="100584"/>
          </a:xfrm>
          <a:prstGeom prst="roundRect">
            <a:avLst>
              <a:gd name="adj" fmla="val 27273"/>
            </a:avLst>
          </a:prstGeom>
          <a:solidFill>
            <a:srgbClr val="6B8F00"/>
          </a:solidFill>
          <a:ln/>
        </p:spPr>
        <p:txBody>
          <a:bodyPr/>
          <a:lstStyle/>
          <a:p>
            <a:endParaRPr lang="da-DK"/>
          </a:p>
        </p:txBody>
      </p:sp>
      <p:sp>
        <p:nvSpPr>
          <p:cNvPr id="6" name="Shape 4"/>
          <p:cNvSpPr/>
          <p:nvPr/>
        </p:nvSpPr>
        <p:spPr>
          <a:xfrm>
            <a:off x="10067544" y="370332"/>
            <a:ext cx="201168" cy="100584"/>
          </a:xfrm>
          <a:prstGeom prst="roundRect">
            <a:avLst>
              <a:gd name="adj" fmla="val 27273"/>
            </a:avLst>
          </a:prstGeom>
          <a:solidFill>
            <a:srgbClr val="6B8F00"/>
          </a:solidFill>
          <a:ln/>
        </p:spPr>
        <p:txBody>
          <a:bodyPr/>
          <a:lstStyle/>
          <a:p>
            <a:endParaRPr lang="da-DK"/>
          </a:p>
        </p:txBody>
      </p:sp>
      <p:sp>
        <p:nvSpPr>
          <p:cNvPr id="7" name="Shape 5"/>
          <p:cNvSpPr/>
          <p:nvPr/>
        </p:nvSpPr>
        <p:spPr>
          <a:xfrm>
            <a:off x="10323576" y="370332"/>
            <a:ext cx="201168" cy="100584"/>
          </a:xfrm>
          <a:prstGeom prst="roundRect">
            <a:avLst>
              <a:gd name="adj" fmla="val 27273"/>
            </a:avLst>
          </a:prstGeom>
          <a:solidFill>
            <a:srgbClr val="6B8F00"/>
          </a:solidFill>
          <a:ln/>
        </p:spPr>
        <p:txBody>
          <a:bodyPr/>
          <a:lstStyle/>
          <a:p>
            <a:endParaRPr lang="da-DK"/>
          </a:p>
        </p:txBody>
      </p:sp>
      <p:sp>
        <p:nvSpPr>
          <p:cNvPr id="8" name="Shape 6"/>
          <p:cNvSpPr/>
          <p:nvPr/>
        </p:nvSpPr>
        <p:spPr>
          <a:xfrm>
            <a:off x="10579608" y="370332"/>
            <a:ext cx="201168" cy="100584"/>
          </a:xfrm>
          <a:prstGeom prst="roundRect">
            <a:avLst>
              <a:gd name="adj" fmla="val 27273"/>
            </a:avLst>
          </a:prstGeom>
          <a:solidFill>
            <a:srgbClr val="6B8F00"/>
          </a:solidFill>
          <a:ln/>
        </p:spPr>
        <p:txBody>
          <a:bodyPr/>
          <a:lstStyle/>
          <a:p>
            <a:endParaRPr lang="da-DK"/>
          </a:p>
        </p:txBody>
      </p:sp>
      <p:sp>
        <p:nvSpPr>
          <p:cNvPr id="9" name="Shape 7"/>
          <p:cNvSpPr/>
          <p:nvPr/>
        </p:nvSpPr>
        <p:spPr>
          <a:xfrm>
            <a:off x="10835640" y="370332"/>
            <a:ext cx="201168" cy="100584"/>
          </a:xfrm>
          <a:prstGeom prst="roundRect">
            <a:avLst>
              <a:gd name="adj" fmla="val 27273"/>
            </a:avLst>
          </a:prstGeom>
          <a:solidFill>
            <a:srgbClr val="6B8F00"/>
          </a:solidFill>
          <a:ln/>
        </p:spPr>
        <p:txBody>
          <a:bodyPr/>
          <a:lstStyle/>
          <a:p>
            <a:endParaRPr lang="da-DK"/>
          </a:p>
        </p:txBody>
      </p:sp>
      <p:sp>
        <p:nvSpPr>
          <p:cNvPr id="10" name="Shape 8"/>
          <p:cNvSpPr/>
          <p:nvPr/>
        </p:nvSpPr>
        <p:spPr>
          <a:xfrm>
            <a:off x="11091672" y="370332"/>
            <a:ext cx="201168" cy="100584"/>
          </a:xfrm>
          <a:prstGeom prst="roundRect">
            <a:avLst>
              <a:gd name="adj" fmla="val 27273"/>
            </a:avLst>
          </a:prstGeom>
          <a:solidFill>
            <a:srgbClr val="6B8F00"/>
          </a:solidFill>
          <a:ln/>
        </p:spPr>
        <p:txBody>
          <a:bodyPr/>
          <a:lstStyle/>
          <a:p>
            <a:endParaRPr lang="da-DK"/>
          </a:p>
        </p:txBody>
      </p:sp>
      <p:sp>
        <p:nvSpPr>
          <p:cNvPr id="11" name="Shape 9"/>
          <p:cNvSpPr/>
          <p:nvPr/>
        </p:nvSpPr>
        <p:spPr>
          <a:xfrm>
            <a:off x="11347704" y="370332"/>
            <a:ext cx="201168" cy="100584"/>
          </a:xfrm>
          <a:prstGeom prst="roundRect">
            <a:avLst>
              <a:gd name="adj" fmla="val 27273"/>
            </a:avLst>
          </a:prstGeom>
          <a:solidFill>
            <a:srgbClr val="E5E9F1"/>
          </a:solidFill>
          <a:ln/>
        </p:spPr>
        <p:txBody>
          <a:bodyPr/>
          <a:lstStyle/>
          <a:p>
            <a:endParaRPr lang="da-DK"/>
          </a:p>
        </p:txBody>
      </p:sp>
      <p:sp>
        <p:nvSpPr>
          <p:cNvPr id="12" name="Shape 10"/>
          <p:cNvSpPr/>
          <p:nvPr/>
        </p:nvSpPr>
        <p:spPr>
          <a:xfrm>
            <a:off x="5056632" y="914400"/>
            <a:ext cx="6492240" cy="5166360"/>
          </a:xfrm>
          <a:prstGeom prst="roundRect">
            <a:avLst>
              <a:gd name="adj" fmla="val 1770"/>
            </a:avLst>
          </a:prstGeom>
          <a:solidFill>
            <a:srgbClr val="FFFFFF"/>
          </a:solidFill>
          <a:ln w="12700">
            <a:solidFill>
              <a:srgbClr val="E5E9F1"/>
            </a:solidFill>
            <a:prstDash val="solid"/>
          </a:ln>
          <a:effectLst>
            <a:outerShdw blurRad="203200" dist="76200" dir="5400000" algn="bl" rotWithShape="0">
              <a:srgbClr val="17213D">
                <a:alpha val="16000"/>
              </a:srgbClr>
            </a:outerShdw>
          </a:effectLst>
        </p:spPr>
        <p:txBody>
          <a:bodyPr/>
          <a:lstStyle/>
          <a:p>
            <a:endParaRPr lang="da-DK"/>
          </a:p>
        </p:txBody>
      </p:sp>
      <p:sp>
        <p:nvSpPr>
          <p:cNvPr id="13" name="Shape 11"/>
          <p:cNvSpPr/>
          <p:nvPr/>
        </p:nvSpPr>
        <p:spPr>
          <a:xfrm>
            <a:off x="5239512" y="1051560"/>
            <a:ext cx="73152" cy="73152"/>
          </a:xfrm>
          <a:prstGeom prst="ellipse">
            <a:avLst/>
          </a:prstGeom>
          <a:solidFill>
            <a:srgbClr val="E1E6EE"/>
          </a:solidFill>
          <a:ln/>
        </p:spPr>
        <p:txBody>
          <a:bodyPr/>
          <a:lstStyle/>
          <a:p>
            <a:endParaRPr lang="da-DK"/>
          </a:p>
        </p:txBody>
      </p:sp>
      <p:sp>
        <p:nvSpPr>
          <p:cNvPr id="14" name="Shape 12"/>
          <p:cNvSpPr/>
          <p:nvPr/>
        </p:nvSpPr>
        <p:spPr>
          <a:xfrm>
            <a:off x="5440680" y="1051560"/>
            <a:ext cx="73152" cy="73152"/>
          </a:xfrm>
          <a:prstGeom prst="ellipse">
            <a:avLst/>
          </a:prstGeom>
          <a:solidFill>
            <a:srgbClr val="E1E6EE"/>
          </a:solidFill>
          <a:ln/>
        </p:spPr>
        <p:txBody>
          <a:bodyPr/>
          <a:lstStyle/>
          <a:p>
            <a:endParaRPr lang="da-DK"/>
          </a:p>
        </p:txBody>
      </p:sp>
      <p:sp>
        <p:nvSpPr>
          <p:cNvPr id="15" name="Shape 13"/>
          <p:cNvSpPr/>
          <p:nvPr/>
        </p:nvSpPr>
        <p:spPr>
          <a:xfrm>
            <a:off x="5641848" y="1051560"/>
            <a:ext cx="73152" cy="73152"/>
          </a:xfrm>
          <a:prstGeom prst="ellipse">
            <a:avLst/>
          </a:prstGeom>
          <a:solidFill>
            <a:srgbClr val="E1E6EE"/>
          </a:solidFill>
          <a:ln/>
        </p:spPr>
        <p:txBody>
          <a:bodyPr/>
          <a:lstStyle/>
          <a:p>
            <a:endParaRPr lang="da-DK"/>
          </a:p>
        </p:txBody>
      </p:sp>
      <p:pic>
        <p:nvPicPr>
          <p:cNvPr id="16" name="Image 0" descr="/home/claude/pptx_build/assets/embedded-governance.png"/>
          <p:cNvPicPr>
            <a:picLocks noChangeAspect="1"/>
          </p:cNvPicPr>
          <p:nvPr/>
        </p:nvPicPr>
        <p:blipFill>
          <a:blip r:embed="rId3"/>
          <a:stretch>
            <a:fillRect/>
          </a:stretch>
        </p:blipFill>
        <p:spPr>
          <a:xfrm>
            <a:off x="5193792" y="1280160"/>
            <a:ext cx="6217920" cy="4663440"/>
          </a:xfrm>
          <a:prstGeom prst="rect">
            <a:avLst/>
          </a:prstGeom>
        </p:spPr>
      </p:pic>
      <p:sp>
        <p:nvSpPr>
          <p:cNvPr id="17" name="Shape 14"/>
          <p:cNvSpPr/>
          <p:nvPr/>
        </p:nvSpPr>
        <p:spPr>
          <a:xfrm>
            <a:off x="640080" y="777240"/>
            <a:ext cx="1965960" cy="274320"/>
          </a:xfrm>
          <a:prstGeom prst="roundRect">
            <a:avLst>
              <a:gd name="adj" fmla="val 50000"/>
            </a:avLst>
          </a:prstGeom>
          <a:solidFill>
            <a:srgbClr val="D331B7"/>
          </a:solidFill>
          <a:ln/>
        </p:spPr>
        <p:txBody>
          <a:bodyPr/>
          <a:lstStyle/>
          <a:p>
            <a:endParaRPr lang="da-DK"/>
          </a:p>
        </p:txBody>
      </p:sp>
      <p:sp>
        <p:nvSpPr>
          <p:cNvPr id="18" name="Text 15"/>
          <p:cNvSpPr/>
          <p:nvPr/>
        </p:nvSpPr>
        <p:spPr>
          <a:xfrm>
            <a:off x="640080" y="777240"/>
            <a:ext cx="1965960" cy="274320"/>
          </a:xfrm>
          <a:prstGeom prst="rect">
            <a:avLst/>
          </a:prstGeom>
          <a:noFill/>
          <a:ln/>
        </p:spPr>
        <p:txBody>
          <a:bodyPr wrap="square" lIns="0" tIns="0" rIns="0" bIns="0" rtlCol="0" anchor="ctr"/>
          <a:lstStyle/>
          <a:p>
            <a:pPr marL="0" indent="0" algn="ctr">
              <a:buNone/>
            </a:pPr>
            <a:r>
              <a:rPr lang="en-US" sz="900" b="1" kern="0" spc="50" dirty="0">
                <a:solidFill>
                  <a:srgbClr val="0D1324"/>
                </a:solidFill>
                <a:latin typeface="Calibri" pitchFamily="34" charset="0"/>
                <a:ea typeface="Calibri" pitchFamily="34" charset="-122"/>
                <a:cs typeface="Calibri" pitchFamily="34" charset="-120"/>
              </a:rPr>
              <a:t>Govern and improve</a:t>
            </a:r>
            <a:endParaRPr lang="en-US" sz="900" dirty="0"/>
          </a:p>
        </p:txBody>
      </p:sp>
      <p:sp>
        <p:nvSpPr>
          <p:cNvPr id="19" name="Shape 16"/>
          <p:cNvSpPr/>
          <p:nvPr/>
        </p:nvSpPr>
        <p:spPr>
          <a:xfrm>
            <a:off x="640080" y="1170432"/>
            <a:ext cx="457200" cy="457200"/>
          </a:xfrm>
          <a:prstGeom prst="ellipse">
            <a:avLst/>
          </a:prstGeom>
          <a:solidFill>
            <a:srgbClr val="0D1324"/>
          </a:solidFill>
          <a:ln/>
        </p:spPr>
        <p:txBody>
          <a:bodyPr/>
          <a:lstStyle/>
          <a:p>
            <a:endParaRPr lang="da-DK"/>
          </a:p>
        </p:txBody>
      </p:sp>
      <p:sp>
        <p:nvSpPr>
          <p:cNvPr id="20" name="Text 17"/>
          <p:cNvSpPr/>
          <p:nvPr/>
        </p:nvSpPr>
        <p:spPr>
          <a:xfrm>
            <a:off x="640080" y="1170432"/>
            <a:ext cx="457200" cy="457200"/>
          </a:xfrm>
          <a:prstGeom prst="rect">
            <a:avLst/>
          </a:prstGeom>
          <a:noFill/>
          <a:ln/>
        </p:spPr>
        <p:txBody>
          <a:bodyPr wrap="square" lIns="0" tIns="0" rIns="0" bIns="0" rtlCol="0" anchor="ctr"/>
          <a:lstStyle/>
          <a:p>
            <a:pPr marL="0" indent="0" algn="ctr">
              <a:buNone/>
            </a:pPr>
            <a:r>
              <a:rPr lang="en-US" sz="1300" b="1" dirty="0">
                <a:solidFill>
                  <a:srgbClr val="FFFFFF"/>
                </a:solidFill>
                <a:latin typeface="Cambria" pitchFamily="34" charset="0"/>
                <a:ea typeface="Cambria" pitchFamily="34" charset="-122"/>
                <a:cs typeface="Cambria" pitchFamily="34" charset="-120"/>
              </a:rPr>
              <a:t>08</a:t>
            </a:r>
            <a:endParaRPr lang="en-US" sz="1300" dirty="0"/>
          </a:p>
        </p:txBody>
      </p:sp>
      <p:sp>
        <p:nvSpPr>
          <p:cNvPr id="21" name="Text 18"/>
          <p:cNvSpPr/>
          <p:nvPr/>
        </p:nvSpPr>
        <p:spPr>
          <a:xfrm>
            <a:off x="1207008" y="1170432"/>
            <a:ext cx="3529584" cy="457200"/>
          </a:xfrm>
          <a:prstGeom prst="rect">
            <a:avLst/>
          </a:prstGeom>
          <a:noFill/>
          <a:ln/>
        </p:spPr>
        <p:txBody>
          <a:bodyPr wrap="square" lIns="0" tIns="0" rIns="0" bIns="0" rtlCol="0" anchor="ctr"/>
          <a:lstStyle/>
          <a:p>
            <a:pPr marL="0" indent="0">
              <a:lnSpc>
                <a:spcPct val="105000"/>
              </a:lnSpc>
              <a:buNone/>
            </a:pPr>
            <a:r>
              <a:rPr lang="en-US" sz="900" b="1" kern="0" spc="60" dirty="0">
                <a:solidFill>
                  <a:srgbClr val="667085"/>
                </a:solidFill>
                <a:latin typeface="Calibri" pitchFamily="34" charset="0"/>
                <a:ea typeface="Calibri" pitchFamily="34" charset="-122"/>
                <a:cs typeface="Calibri" pitchFamily="34" charset="-120"/>
              </a:rPr>
              <a:t>GOVERN WITHOUT ADDING BUREAUCRACY</a:t>
            </a:r>
            <a:endParaRPr lang="en-US" sz="900" dirty="0"/>
          </a:p>
        </p:txBody>
      </p:sp>
      <p:sp>
        <p:nvSpPr>
          <p:cNvPr id="22" name="Text 19"/>
          <p:cNvSpPr/>
          <p:nvPr/>
        </p:nvSpPr>
        <p:spPr>
          <a:xfrm>
            <a:off x="640080" y="1783080"/>
            <a:ext cx="4096512" cy="1005840"/>
          </a:xfrm>
          <a:prstGeom prst="rect">
            <a:avLst/>
          </a:prstGeom>
          <a:noFill/>
          <a:ln/>
        </p:spPr>
        <p:txBody>
          <a:bodyPr wrap="square" lIns="0" tIns="0" rIns="0" bIns="0" rtlCol="0" anchor="ctr"/>
          <a:lstStyle/>
          <a:p>
            <a:pPr marL="0" indent="0">
              <a:lnSpc>
                <a:spcPct val="106000"/>
              </a:lnSpc>
              <a:buNone/>
            </a:pPr>
            <a:r>
              <a:rPr lang="en-US" sz="1900" b="1" dirty="0">
                <a:solidFill>
                  <a:srgbClr val="151927"/>
                </a:solidFill>
                <a:latin typeface="Cambria" pitchFamily="34" charset="0"/>
                <a:ea typeface="Cambria" pitchFamily="34" charset="-122"/>
                <a:cs typeface="Cambria" pitchFamily="34" charset="-120"/>
              </a:rPr>
              <a:t>Keep control without parallel administration.</a:t>
            </a:r>
            <a:endParaRPr lang="en-US" sz="1900" dirty="0"/>
          </a:p>
        </p:txBody>
      </p:sp>
      <p:sp>
        <p:nvSpPr>
          <p:cNvPr id="23" name="Text 20"/>
          <p:cNvSpPr/>
          <p:nvPr/>
        </p:nvSpPr>
        <p:spPr>
          <a:xfrm>
            <a:off x="640080" y="2788920"/>
            <a:ext cx="4096512" cy="1417320"/>
          </a:xfrm>
          <a:prstGeom prst="rect">
            <a:avLst/>
          </a:prstGeom>
          <a:noFill/>
          <a:ln/>
        </p:spPr>
        <p:txBody>
          <a:bodyPr wrap="square" lIns="0" tIns="0" rIns="0" bIns="0" rtlCol="0" anchor="ctr"/>
          <a:lstStyle/>
          <a:p>
            <a:pPr marL="0" indent="0">
              <a:lnSpc>
                <a:spcPct val="130000"/>
              </a:lnSpc>
              <a:buNone/>
            </a:pPr>
            <a:r>
              <a:rPr lang="en-US" sz="1000" dirty="0">
                <a:solidFill>
                  <a:srgbClr val="667085"/>
                </a:solidFill>
                <a:latin typeface="Calibri" pitchFamily="34" charset="0"/>
                <a:ea typeface="Calibri" pitchFamily="34" charset="-122"/>
                <a:cs typeface="Calibri" pitchFamily="34" charset="-120"/>
              </a:rPr>
              <a:t>Apply organizational standards through the way projects are created, planned, shared, reviewed and resourced — without maintaining a separate governance layer.</a:t>
            </a:r>
            <a:endParaRPr lang="en-US" sz="1000" dirty="0"/>
          </a:p>
        </p:txBody>
      </p:sp>
      <p:sp>
        <p:nvSpPr>
          <p:cNvPr id="24" name="Shape 21"/>
          <p:cNvSpPr/>
          <p:nvPr/>
        </p:nvSpPr>
        <p:spPr>
          <a:xfrm>
            <a:off x="640080" y="4370832"/>
            <a:ext cx="109728" cy="109728"/>
          </a:xfrm>
          <a:prstGeom prst="ellipse">
            <a:avLst/>
          </a:prstGeom>
          <a:solidFill>
            <a:srgbClr val="D331B7"/>
          </a:solidFill>
          <a:ln/>
        </p:spPr>
        <p:txBody>
          <a:bodyPr/>
          <a:lstStyle/>
          <a:p>
            <a:endParaRPr lang="da-DK"/>
          </a:p>
        </p:txBody>
      </p:sp>
      <p:sp>
        <p:nvSpPr>
          <p:cNvPr id="25" name="Text 22"/>
          <p:cNvSpPr/>
          <p:nvPr/>
        </p:nvSpPr>
        <p:spPr>
          <a:xfrm>
            <a:off x="877824" y="4261104"/>
            <a:ext cx="3858768" cy="384048"/>
          </a:xfrm>
          <a:prstGeom prst="rect">
            <a:avLst/>
          </a:prstGeom>
          <a:noFill/>
          <a:ln/>
        </p:spPr>
        <p:txBody>
          <a:bodyPr wrap="square" lIns="0" tIns="0" rIns="0" bIns="0" rtlCol="0" anchor="t"/>
          <a:lstStyle/>
          <a:p>
            <a:pPr marL="0" indent="0">
              <a:lnSpc>
                <a:spcPct val="108000"/>
              </a:lnSpc>
              <a:buNone/>
            </a:pPr>
            <a:r>
              <a:rPr lang="en-US" sz="950" dirty="0">
                <a:solidFill>
                  <a:srgbClr val="151927"/>
                </a:solidFill>
                <a:latin typeface="Calibri" pitchFamily="34" charset="0"/>
                <a:ea typeface="Calibri" pitchFamily="34" charset="-122"/>
                <a:cs typeface="Calibri" pitchFamily="34" charset="-120"/>
              </a:rPr>
              <a:t>Use shared project models for consistency across projects</a:t>
            </a:r>
            <a:endParaRPr lang="en-US" sz="950" dirty="0"/>
          </a:p>
        </p:txBody>
      </p:sp>
      <p:sp>
        <p:nvSpPr>
          <p:cNvPr id="26" name="Shape 23"/>
          <p:cNvSpPr/>
          <p:nvPr/>
        </p:nvSpPr>
        <p:spPr>
          <a:xfrm>
            <a:off x="640080" y="4754880"/>
            <a:ext cx="109728" cy="109728"/>
          </a:xfrm>
          <a:prstGeom prst="ellipse">
            <a:avLst/>
          </a:prstGeom>
          <a:solidFill>
            <a:srgbClr val="D331B7"/>
          </a:solidFill>
          <a:ln/>
        </p:spPr>
        <p:txBody>
          <a:bodyPr/>
          <a:lstStyle/>
          <a:p>
            <a:endParaRPr lang="da-DK"/>
          </a:p>
        </p:txBody>
      </p:sp>
      <p:sp>
        <p:nvSpPr>
          <p:cNvPr id="27" name="Text 24"/>
          <p:cNvSpPr/>
          <p:nvPr/>
        </p:nvSpPr>
        <p:spPr>
          <a:xfrm>
            <a:off x="877824" y="4645152"/>
            <a:ext cx="3858768" cy="384048"/>
          </a:xfrm>
          <a:prstGeom prst="rect">
            <a:avLst/>
          </a:prstGeom>
          <a:noFill/>
          <a:ln/>
        </p:spPr>
        <p:txBody>
          <a:bodyPr wrap="square" lIns="0" tIns="0" rIns="0" bIns="0" rtlCol="0" anchor="t"/>
          <a:lstStyle/>
          <a:p>
            <a:pPr marL="0" indent="0">
              <a:lnSpc>
                <a:spcPct val="108000"/>
              </a:lnSpc>
              <a:buNone/>
            </a:pPr>
            <a:r>
              <a:rPr lang="en-US" sz="950" dirty="0">
                <a:solidFill>
                  <a:srgbClr val="151927"/>
                </a:solidFill>
                <a:latin typeface="Calibri" pitchFamily="34" charset="0"/>
                <a:ea typeface="Calibri" pitchFamily="34" charset="-122"/>
                <a:cs typeface="Calibri" pitchFamily="34" charset="-120"/>
              </a:rPr>
              <a:t>Control access through roles and permissions</a:t>
            </a:r>
            <a:endParaRPr lang="en-US" sz="950" dirty="0"/>
          </a:p>
        </p:txBody>
      </p:sp>
      <p:sp>
        <p:nvSpPr>
          <p:cNvPr id="28" name="Shape 25"/>
          <p:cNvSpPr/>
          <p:nvPr/>
        </p:nvSpPr>
        <p:spPr>
          <a:xfrm>
            <a:off x="640080" y="5138928"/>
            <a:ext cx="109728" cy="109728"/>
          </a:xfrm>
          <a:prstGeom prst="ellipse">
            <a:avLst/>
          </a:prstGeom>
          <a:solidFill>
            <a:srgbClr val="D331B7"/>
          </a:solidFill>
          <a:ln/>
        </p:spPr>
        <p:txBody>
          <a:bodyPr/>
          <a:lstStyle/>
          <a:p>
            <a:endParaRPr lang="da-DK"/>
          </a:p>
        </p:txBody>
      </p:sp>
      <p:sp>
        <p:nvSpPr>
          <p:cNvPr id="29" name="Text 26"/>
          <p:cNvSpPr/>
          <p:nvPr/>
        </p:nvSpPr>
        <p:spPr>
          <a:xfrm>
            <a:off x="877824" y="5029200"/>
            <a:ext cx="3858768" cy="384048"/>
          </a:xfrm>
          <a:prstGeom prst="rect">
            <a:avLst/>
          </a:prstGeom>
          <a:noFill/>
          <a:ln/>
        </p:spPr>
        <p:txBody>
          <a:bodyPr wrap="square" lIns="0" tIns="0" rIns="0" bIns="0" rtlCol="0" anchor="t"/>
          <a:lstStyle/>
          <a:p>
            <a:pPr marL="0" indent="0">
              <a:lnSpc>
                <a:spcPct val="108000"/>
              </a:lnSpc>
              <a:buNone/>
            </a:pPr>
            <a:r>
              <a:rPr lang="en-US" sz="950" dirty="0">
                <a:solidFill>
                  <a:srgbClr val="151927"/>
                </a:solidFill>
                <a:latin typeface="Calibri" pitchFamily="34" charset="0"/>
                <a:ea typeface="Calibri" pitchFamily="34" charset="-122"/>
                <a:cs typeface="Calibri" pitchFamily="34" charset="-120"/>
              </a:rPr>
              <a:t>Preserve traceability with history and version restoration</a:t>
            </a:r>
            <a:endParaRPr lang="en-US" sz="950" dirty="0"/>
          </a:p>
        </p:txBody>
      </p:sp>
      <p:sp>
        <p:nvSpPr>
          <p:cNvPr id="30" name="Text 27"/>
          <p:cNvSpPr/>
          <p:nvPr/>
        </p:nvSpPr>
        <p:spPr>
          <a:xfrm>
            <a:off x="640080" y="6537960"/>
            <a:ext cx="5486400" cy="256032"/>
          </a:xfrm>
          <a:prstGeom prst="rect">
            <a:avLst/>
          </a:prstGeom>
          <a:noFill/>
          <a:ln/>
        </p:spPr>
        <p:txBody>
          <a:bodyPr wrap="square" lIns="0" tIns="0" rIns="0" bIns="0" rtlCol="0" anchor="ctr"/>
          <a:lstStyle/>
          <a:p>
            <a:pPr marL="0" indent="0">
              <a:buNone/>
            </a:pPr>
            <a:r>
              <a:rPr lang="en-US" sz="850" dirty="0">
                <a:solidFill>
                  <a:srgbClr val="667085"/>
                </a:solidFill>
                <a:latin typeface="Calibri" pitchFamily="34" charset="0"/>
                <a:ea typeface="Calibri" pitchFamily="34" charset="-122"/>
                <a:cs typeface="Calibri" pitchFamily="34" charset="-120"/>
              </a:rPr>
              <a:t>Why 1PM</a:t>
            </a:r>
            <a:endParaRPr lang="en-US" sz="850" dirty="0"/>
          </a:p>
        </p:txBody>
      </p:sp>
      <p:sp>
        <p:nvSpPr>
          <p:cNvPr id="31" name="Text 28"/>
          <p:cNvSpPr/>
          <p:nvPr/>
        </p:nvSpPr>
        <p:spPr>
          <a:xfrm>
            <a:off x="10607040" y="6537960"/>
            <a:ext cx="914400" cy="256032"/>
          </a:xfrm>
          <a:prstGeom prst="rect">
            <a:avLst/>
          </a:prstGeom>
          <a:noFill/>
          <a:ln/>
        </p:spPr>
        <p:txBody>
          <a:bodyPr wrap="square" lIns="0" tIns="0" rIns="0" bIns="0" rtlCol="0" anchor="ctr"/>
          <a:lstStyle/>
          <a:p>
            <a:pPr marL="0" indent="0" algn="r">
              <a:buNone/>
            </a:pPr>
            <a:r>
              <a:rPr lang="en-US" sz="850" b="1" dirty="0">
                <a:solidFill>
                  <a:srgbClr val="667085"/>
                </a:solidFill>
                <a:latin typeface="Calibri" pitchFamily="34" charset="0"/>
                <a:ea typeface="Calibri" pitchFamily="34" charset="-122"/>
                <a:cs typeface="Calibri" pitchFamily="34" charset="-120"/>
              </a:rPr>
              <a:t>1PM</a:t>
            </a:r>
            <a:endParaRPr lang="en-US" sz="850" dirty="0"/>
          </a:p>
        </p:txBody>
      </p:sp>
      <p:sp>
        <p:nvSpPr>
          <p:cNvPr id="32" name="Text 29"/>
          <p:cNvSpPr/>
          <p:nvPr/>
        </p:nvSpPr>
        <p:spPr>
          <a:xfrm>
            <a:off x="11475720" y="6537960"/>
            <a:ext cx="548640" cy="256032"/>
          </a:xfrm>
          <a:prstGeom prst="rect">
            <a:avLst/>
          </a:prstGeom>
          <a:noFill/>
          <a:ln/>
        </p:spPr>
        <p:txBody>
          <a:bodyPr wrap="square" lIns="0" tIns="0" rIns="0" bIns="0" rtlCol="0" anchor="ctr"/>
          <a:lstStyle/>
          <a:p>
            <a:pPr marL="0" indent="0" algn="r">
              <a:buNone/>
            </a:pPr>
            <a:r>
              <a:rPr lang="en-US" sz="850" dirty="0">
                <a:solidFill>
                  <a:srgbClr val="667085"/>
                </a:solidFill>
                <a:latin typeface="Calibri" pitchFamily="34" charset="0"/>
                <a:ea typeface="Calibri" pitchFamily="34" charset="-122"/>
                <a:cs typeface="Calibri" pitchFamily="34" charset="-120"/>
              </a:rPr>
              <a:t>09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6F8FB"/>
        </a:solidFill>
        <a:effectLst/>
      </p:bgPr>
    </p:bg>
    <p:spTree>
      <p:nvGrpSpPr>
        <p:cNvPr id="1" name=""/>
        <p:cNvGrpSpPr/>
        <p:nvPr/>
      </p:nvGrpSpPr>
      <p:grpSpPr>
        <a:xfrm>
          <a:off x="0" y="0"/>
          <a:ext cx="0" cy="0"/>
          <a:chOff x="0" y="0"/>
          <a:chExt cx="0" cy="0"/>
        </a:xfrm>
      </p:grpSpPr>
      <p:sp>
        <p:nvSpPr>
          <p:cNvPr id="2" name="Text 0"/>
          <p:cNvSpPr/>
          <p:nvPr/>
        </p:nvSpPr>
        <p:spPr>
          <a:xfrm>
            <a:off x="640080" y="292608"/>
            <a:ext cx="8229600" cy="256032"/>
          </a:xfrm>
          <a:prstGeom prst="rect">
            <a:avLst/>
          </a:prstGeom>
          <a:noFill/>
          <a:ln/>
        </p:spPr>
        <p:txBody>
          <a:bodyPr wrap="square" lIns="0" tIns="0" rIns="0" bIns="0" rtlCol="0" anchor="ctr"/>
          <a:lstStyle/>
          <a:p>
            <a:pPr marL="0" indent="0">
              <a:buNone/>
            </a:pPr>
            <a:r>
              <a:rPr lang="en-US" sz="900" kern="0" spc="40" dirty="0">
                <a:solidFill>
                  <a:srgbClr val="AAB2C2"/>
                </a:solidFill>
                <a:latin typeface="Calibri" pitchFamily="34" charset="0"/>
                <a:ea typeface="Calibri" pitchFamily="34" charset="-122"/>
                <a:cs typeface="Calibri" pitchFamily="34" charset="-120"/>
              </a:rPr>
              <a:t>1 · Introduction</a:t>
            </a:r>
            <a:r>
              <a:rPr lang="en-US" sz="900" dirty="0">
                <a:solidFill>
                  <a:srgbClr val="000000"/>
                </a:solidFill>
              </a:rPr>
              <a:t>    </a:t>
            </a:r>
            <a:r>
              <a:rPr lang="en-US" sz="900" b="1" kern="0" spc="40" dirty="0">
                <a:solidFill>
                  <a:srgbClr val="6B8F00"/>
                </a:solidFill>
                <a:latin typeface="Calibri" pitchFamily="34" charset="0"/>
                <a:ea typeface="Calibri" pitchFamily="34" charset="-122"/>
                <a:cs typeface="Calibri" pitchFamily="34" charset="-120"/>
              </a:rPr>
              <a:t>2 · Why 1PM</a:t>
            </a:r>
            <a:r>
              <a:rPr lang="en-US" sz="900" dirty="0">
                <a:solidFill>
                  <a:srgbClr val="000000"/>
                </a:solidFill>
              </a:rPr>
              <a:t>    </a:t>
            </a:r>
            <a:r>
              <a:rPr lang="en-US" sz="900" kern="0" spc="40" dirty="0">
                <a:solidFill>
                  <a:srgbClr val="AAB2C2"/>
                </a:solidFill>
                <a:latin typeface="Calibri" pitchFamily="34" charset="0"/>
                <a:ea typeface="Calibri" pitchFamily="34" charset="-122"/>
                <a:cs typeface="Calibri" pitchFamily="34" charset="-120"/>
              </a:rPr>
              <a:t>3 · Product tour</a:t>
            </a:r>
            <a:r>
              <a:rPr lang="en-US" sz="900" dirty="0">
                <a:solidFill>
                  <a:srgbClr val="000000"/>
                </a:solidFill>
              </a:rPr>
              <a:t>    </a:t>
            </a:r>
            <a:r>
              <a:rPr lang="en-US" sz="900" kern="0" spc="40" dirty="0">
                <a:solidFill>
                  <a:srgbClr val="AAB2C2"/>
                </a:solidFill>
                <a:latin typeface="Calibri" pitchFamily="34" charset="0"/>
                <a:ea typeface="Calibri" pitchFamily="34" charset="-122"/>
                <a:cs typeface="Calibri" pitchFamily="34" charset="-120"/>
              </a:rPr>
              <a:t>4 · Get started</a:t>
            </a:r>
            <a:endParaRPr lang="en-US" sz="900" dirty="0"/>
          </a:p>
        </p:txBody>
      </p:sp>
      <p:sp>
        <p:nvSpPr>
          <p:cNvPr id="3" name="Shape 1"/>
          <p:cNvSpPr/>
          <p:nvPr/>
        </p:nvSpPr>
        <p:spPr>
          <a:xfrm>
            <a:off x="640080" y="603504"/>
            <a:ext cx="10927080" cy="0"/>
          </a:xfrm>
          <a:prstGeom prst="line">
            <a:avLst/>
          </a:prstGeom>
          <a:noFill/>
          <a:ln w="9525">
            <a:solidFill>
              <a:srgbClr val="E5E9F1"/>
            </a:solidFill>
            <a:prstDash val="solid"/>
          </a:ln>
        </p:spPr>
        <p:txBody>
          <a:bodyPr/>
          <a:lstStyle/>
          <a:p>
            <a:endParaRPr lang="da-DK"/>
          </a:p>
        </p:txBody>
      </p:sp>
      <p:sp>
        <p:nvSpPr>
          <p:cNvPr id="4" name="Shape 2"/>
          <p:cNvSpPr/>
          <p:nvPr/>
        </p:nvSpPr>
        <p:spPr>
          <a:xfrm>
            <a:off x="9555480" y="370332"/>
            <a:ext cx="201168" cy="100584"/>
          </a:xfrm>
          <a:prstGeom prst="roundRect">
            <a:avLst>
              <a:gd name="adj" fmla="val 27273"/>
            </a:avLst>
          </a:prstGeom>
          <a:solidFill>
            <a:srgbClr val="6B8F00"/>
          </a:solidFill>
          <a:ln/>
        </p:spPr>
        <p:txBody>
          <a:bodyPr/>
          <a:lstStyle/>
          <a:p>
            <a:endParaRPr lang="da-DK"/>
          </a:p>
        </p:txBody>
      </p:sp>
      <p:sp>
        <p:nvSpPr>
          <p:cNvPr id="5" name="Shape 3"/>
          <p:cNvSpPr/>
          <p:nvPr/>
        </p:nvSpPr>
        <p:spPr>
          <a:xfrm>
            <a:off x="9811512" y="370332"/>
            <a:ext cx="201168" cy="100584"/>
          </a:xfrm>
          <a:prstGeom prst="roundRect">
            <a:avLst>
              <a:gd name="adj" fmla="val 27273"/>
            </a:avLst>
          </a:prstGeom>
          <a:solidFill>
            <a:srgbClr val="6B8F00"/>
          </a:solidFill>
          <a:ln/>
        </p:spPr>
        <p:txBody>
          <a:bodyPr/>
          <a:lstStyle/>
          <a:p>
            <a:endParaRPr lang="da-DK"/>
          </a:p>
        </p:txBody>
      </p:sp>
      <p:sp>
        <p:nvSpPr>
          <p:cNvPr id="6" name="Shape 4"/>
          <p:cNvSpPr/>
          <p:nvPr/>
        </p:nvSpPr>
        <p:spPr>
          <a:xfrm>
            <a:off x="10067544" y="370332"/>
            <a:ext cx="201168" cy="100584"/>
          </a:xfrm>
          <a:prstGeom prst="roundRect">
            <a:avLst>
              <a:gd name="adj" fmla="val 27273"/>
            </a:avLst>
          </a:prstGeom>
          <a:solidFill>
            <a:srgbClr val="6B8F00"/>
          </a:solidFill>
          <a:ln/>
        </p:spPr>
        <p:txBody>
          <a:bodyPr/>
          <a:lstStyle/>
          <a:p>
            <a:endParaRPr lang="da-DK"/>
          </a:p>
        </p:txBody>
      </p:sp>
      <p:sp>
        <p:nvSpPr>
          <p:cNvPr id="7" name="Shape 5"/>
          <p:cNvSpPr/>
          <p:nvPr/>
        </p:nvSpPr>
        <p:spPr>
          <a:xfrm>
            <a:off x="10323576" y="370332"/>
            <a:ext cx="201168" cy="100584"/>
          </a:xfrm>
          <a:prstGeom prst="roundRect">
            <a:avLst>
              <a:gd name="adj" fmla="val 27273"/>
            </a:avLst>
          </a:prstGeom>
          <a:solidFill>
            <a:srgbClr val="6B8F00"/>
          </a:solidFill>
          <a:ln/>
        </p:spPr>
        <p:txBody>
          <a:bodyPr/>
          <a:lstStyle/>
          <a:p>
            <a:endParaRPr lang="da-DK"/>
          </a:p>
        </p:txBody>
      </p:sp>
      <p:sp>
        <p:nvSpPr>
          <p:cNvPr id="8" name="Shape 6"/>
          <p:cNvSpPr/>
          <p:nvPr/>
        </p:nvSpPr>
        <p:spPr>
          <a:xfrm>
            <a:off x="10579608" y="370332"/>
            <a:ext cx="201168" cy="100584"/>
          </a:xfrm>
          <a:prstGeom prst="roundRect">
            <a:avLst>
              <a:gd name="adj" fmla="val 27273"/>
            </a:avLst>
          </a:prstGeom>
          <a:solidFill>
            <a:srgbClr val="6B8F00"/>
          </a:solidFill>
          <a:ln/>
        </p:spPr>
        <p:txBody>
          <a:bodyPr/>
          <a:lstStyle/>
          <a:p>
            <a:endParaRPr lang="da-DK"/>
          </a:p>
        </p:txBody>
      </p:sp>
      <p:sp>
        <p:nvSpPr>
          <p:cNvPr id="9" name="Shape 7"/>
          <p:cNvSpPr/>
          <p:nvPr/>
        </p:nvSpPr>
        <p:spPr>
          <a:xfrm>
            <a:off x="10835640" y="370332"/>
            <a:ext cx="201168" cy="100584"/>
          </a:xfrm>
          <a:prstGeom prst="roundRect">
            <a:avLst>
              <a:gd name="adj" fmla="val 27273"/>
            </a:avLst>
          </a:prstGeom>
          <a:solidFill>
            <a:srgbClr val="6B8F00"/>
          </a:solidFill>
          <a:ln/>
        </p:spPr>
        <p:txBody>
          <a:bodyPr/>
          <a:lstStyle/>
          <a:p>
            <a:endParaRPr lang="da-DK"/>
          </a:p>
        </p:txBody>
      </p:sp>
      <p:sp>
        <p:nvSpPr>
          <p:cNvPr id="10" name="Shape 8"/>
          <p:cNvSpPr/>
          <p:nvPr/>
        </p:nvSpPr>
        <p:spPr>
          <a:xfrm>
            <a:off x="11091672" y="370332"/>
            <a:ext cx="201168" cy="100584"/>
          </a:xfrm>
          <a:prstGeom prst="roundRect">
            <a:avLst>
              <a:gd name="adj" fmla="val 27273"/>
            </a:avLst>
          </a:prstGeom>
          <a:solidFill>
            <a:srgbClr val="6B8F00"/>
          </a:solidFill>
          <a:ln/>
        </p:spPr>
        <p:txBody>
          <a:bodyPr/>
          <a:lstStyle/>
          <a:p>
            <a:endParaRPr lang="da-DK"/>
          </a:p>
        </p:txBody>
      </p:sp>
      <p:sp>
        <p:nvSpPr>
          <p:cNvPr id="11" name="Shape 9"/>
          <p:cNvSpPr/>
          <p:nvPr/>
        </p:nvSpPr>
        <p:spPr>
          <a:xfrm>
            <a:off x="11347704" y="370332"/>
            <a:ext cx="201168" cy="100584"/>
          </a:xfrm>
          <a:prstGeom prst="roundRect">
            <a:avLst>
              <a:gd name="adj" fmla="val 27273"/>
            </a:avLst>
          </a:prstGeom>
          <a:solidFill>
            <a:srgbClr val="6B8F00"/>
          </a:solidFill>
          <a:ln/>
        </p:spPr>
        <p:txBody>
          <a:bodyPr/>
          <a:lstStyle/>
          <a:p>
            <a:endParaRPr lang="da-DK"/>
          </a:p>
        </p:txBody>
      </p:sp>
      <p:sp>
        <p:nvSpPr>
          <p:cNvPr id="12" name="Shape 10"/>
          <p:cNvSpPr/>
          <p:nvPr/>
        </p:nvSpPr>
        <p:spPr>
          <a:xfrm>
            <a:off x="4279392" y="914400"/>
            <a:ext cx="7269480" cy="5166360"/>
          </a:xfrm>
          <a:prstGeom prst="roundRect">
            <a:avLst>
              <a:gd name="adj" fmla="val 1770"/>
            </a:avLst>
          </a:prstGeom>
          <a:solidFill>
            <a:srgbClr val="FFFFFF"/>
          </a:solidFill>
          <a:ln w="12700">
            <a:solidFill>
              <a:srgbClr val="E5E9F1"/>
            </a:solidFill>
            <a:prstDash val="solid"/>
          </a:ln>
          <a:effectLst>
            <a:outerShdw blurRad="203200" dist="76200" dir="5400000" algn="bl" rotWithShape="0">
              <a:srgbClr val="17213D">
                <a:alpha val="16000"/>
              </a:srgbClr>
            </a:outerShdw>
          </a:effectLst>
        </p:spPr>
        <p:txBody>
          <a:bodyPr/>
          <a:lstStyle/>
          <a:p>
            <a:endParaRPr lang="da-DK"/>
          </a:p>
        </p:txBody>
      </p:sp>
      <p:sp>
        <p:nvSpPr>
          <p:cNvPr id="13" name="Shape 11"/>
          <p:cNvSpPr/>
          <p:nvPr/>
        </p:nvSpPr>
        <p:spPr>
          <a:xfrm>
            <a:off x="4462272" y="1051560"/>
            <a:ext cx="73152" cy="73152"/>
          </a:xfrm>
          <a:prstGeom prst="ellipse">
            <a:avLst/>
          </a:prstGeom>
          <a:solidFill>
            <a:srgbClr val="E1E6EE"/>
          </a:solidFill>
          <a:ln/>
        </p:spPr>
        <p:txBody>
          <a:bodyPr/>
          <a:lstStyle/>
          <a:p>
            <a:endParaRPr lang="da-DK"/>
          </a:p>
        </p:txBody>
      </p:sp>
      <p:sp>
        <p:nvSpPr>
          <p:cNvPr id="14" name="Shape 12"/>
          <p:cNvSpPr/>
          <p:nvPr/>
        </p:nvSpPr>
        <p:spPr>
          <a:xfrm>
            <a:off x="4663440" y="1051560"/>
            <a:ext cx="73152" cy="73152"/>
          </a:xfrm>
          <a:prstGeom prst="ellipse">
            <a:avLst/>
          </a:prstGeom>
          <a:solidFill>
            <a:srgbClr val="E1E6EE"/>
          </a:solidFill>
          <a:ln/>
        </p:spPr>
        <p:txBody>
          <a:bodyPr/>
          <a:lstStyle/>
          <a:p>
            <a:endParaRPr lang="da-DK"/>
          </a:p>
        </p:txBody>
      </p:sp>
      <p:sp>
        <p:nvSpPr>
          <p:cNvPr id="15" name="Shape 13"/>
          <p:cNvSpPr/>
          <p:nvPr/>
        </p:nvSpPr>
        <p:spPr>
          <a:xfrm>
            <a:off x="4864608" y="1051560"/>
            <a:ext cx="73152" cy="73152"/>
          </a:xfrm>
          <a:prstGeom prst="ellipse">
            <a:avLst/>
          </a:prstGeom>
          <a:solidFill>
            <a:srgbClr val="E1E6EE"/>
          </a:solidFill>
          <a:ln/>
        </p:spPr>
        <p:txBody>
          <a:bodyPr/>
          <a:lstStyle/>
          <a:p>
            <a:endParaRPr lang="da-DK"/>
          </a:p>
        </p:txBody>
      </p:sp>
      <p:pic>
        <p:nvPicPr>
          <p:cNvPr id="16" name="Image 0" descr="/home/claude/pptx_build/assets/structured-ai-management-process.png"/>
          <p:cNvPicPr>
            <a:picLocks noChangeAspect="1"/>
          </p:cNvPicPr>
          <p:nvPr/>
        </p:nvPicPr>
        <p:blipFill>
          <a:blip r:embed="rId3"/>
          <a:stretch>
            <a:fillRect/>
          </a:stretch>
        </p:blipFill>
        <p:spPr>
          <a:xfrm>
            <a:off x="4416552" y="1280160"/>
            <a:ext cx="6995160" cy="4663440"/>
          </a:xfrm>
          <a:prstGeom prst="rect">
            <a:avLst/>
          </a:prstGeom>
        </p:spPr>
      </p:pic>
      <p:sp>
        <p:nvSpPr>
          <p:cNvPr id="17" name="Shape 14"/>
          <p:cNvSpPr/>
          <p:nvPr/>
        </p:nvSpPr>
        <p:spPr>
          <a:xfrm>
            <a:off x="640080" y="777240"/>
            <a:ext cx="1965960" cy="274320"/>
          </a:xfrm>
          <a:prstGeom prst="roundRect">
            <a:avLst>
              <a:gd name="adj" fmla="val 50000"/>
            </a:avLst>
          </a:prstGeom>
          <a:solidFill>
            <a:srgbClr val="D331B7"/>
          </a:solidFill>
          <a:ln/>
        </p:spPr>
        <p:txBody>
          <a:bodyPr/>
          <a:lstStyle/>
          <a:p>
            <a:endParaRPr lang="da-DK"/>
          </a:p>
        </p:txBody>
      </p:sp>
      <p:sp>
        <p:nvSpPr>
          <p:cNvPr id="18" name="Text 15"/>
          <p:cNvSpPr/>
          <p:nvPr/>
        </p:nvSpPr>
        <p:spPr>
          <a:xfrm>
            <a:off x="640080" y="777240"/>
            <a:ext cx="1965960" cy="274320"/>
          </a:xfrm>
          <a:prstGeom prst="rect">
            <a:avLst/>
          </a:prstGeom>
          <a:noFill/>
          <a:ln/>
        </p:spPr>
        <p:txBody>
          <a:bodyPr wrap="square" lIns="0" tIns="0" rIns="0" bIns="0" rtlCol="0" anchor="ctr"/>
          <a:lstStyle/>
          <a:p>
            <a:pPr marL="0" indent="0" algn="ctr">
              <a:buNone/>
            </a:pPr>
            <a:r>
              <a:rPr lang="en-US" sz="900" b="1" kern="0" spc="50" dirty="0">
                <a:solidFill>
                  <a:srgbClr val="0D1324"/>
                </a:solidFill>
                <a:latin typeface="Calibri" pitchFamily="34" charset="0"/>
                <a:ea typeface="Calibri" pitchFamily="34" charset="-122"/>
                <a:cs typeface="Calibri" pitchFamily="34" charset="-120"/>
              </a:rPr>
              <a:t>Govern and improve</a:t>
            </a:r>
            <a:endParaRPr lang="en-US" sz="900" dirty="0"/>
          </a:p>
        </p:txBody>
      </p:sp>
      <p:sp>
        <p:nvSpPr>
          <p:cNvPr id="19" name="Shape 16"/>
          <p:cNvSpPr/>
          <p:nvPr/>
        </p:nvSpPr>
        <p:spPr>
          <a:xfrm>
            <a:off x="640080" y="1170432"/>
            <a:ext cx="457200" cy="457200"/>
          </a:xfrm>
          <a:prstGeom prst="ellipse">
            <a:avLst/>
          </a:prstGeom>
          <a:solidFill>
            <a:srgbClr val="0D1324"/>
          </a:solidFill>
          <a:ln/>
        </p:spPr>
        <p:txBody>
          <a:bodyPr/>
          <a:lstStyle/>
          <a:p>
            <a:endParaRPr lang="da-DK"/>
          </a:p>
        </p:txBody>
      </p:sp>
      <p:sp>
        <p:nvSpPr>
          <p:cNvPr id="20" name="Text 17"/>
          <p:cNvSpPr/>
          <p:nvPr/>
        </p:nvSpPr>
        <p:spPr>
          <a:xfrm>
            <a:off x="640080" y="1170432"/>
            <a:ext cx="457200" cy="457200"/>
          </a:xfrm>
          <a:prstGeom prst="rect">
            <a:avLst/>
          </a:prstGeom>
          <a:noFill/>
          <a:ln/>
        </p:spPr>
        <p:txBody>
          <a:bodyPr wrap="square" lIns="0" tIns="0" rIns="0" bIns="0" rtlCol="0" anchor="ctr"/>
          <a:lstStyle/>
          <a:p>
            <a:pPr marL="0" indent="0" algn="ctr">
              <a:buNone/>
            </a:pPr>
            <a:r>
              <a:rPr lang="en-US" sz="1300" b="1" dirty="0">
                <a:solidFill>
                  <a:srgbClr val="FFFFFF"/>
                </a:solidFill>
                <a:latin typeface="Cambria" pitchFamily="34" charset="0"/>
                <a:ea typeface="Cambria" pitchFamily="34" charset="-122"/>
                <a:cs typeface="Cambria" pitchFamily="34" charset="-120"/>
              </a:rPr>
              <a:t>09</a:t>
            </a:r>
            <a:endParaRPr lang="en-US" sz="1300" dirty="0"/>
          </a:p>
        </p:txBody>
      </p:sp>
      <p:sp>
        <p:nvSpPr>
          <p:cNvPr id="21" name="Text 18"/>
          <p:cNvSpPr/>
          <p:nvPr/>
        </p:nvSpPr>
        <p:spPr>
          <a:xfrm>
            <a:off x="1207008" y="1170432"/>
            <a:ext cx="2752344" cy="457200"/>
          </a:xfrm>
          <a:prstGeom prst="rect">
            <a:avLst/>
          </a:prstGeom>
          <a:noFill/>
          <a:ln/>
        </p:spPr>
        <p:txBody>
          <a:bodyPr wrap="square" lIns="0" tIns="0" rIns="0" bIns="0" rtlCol="0" anchor="ctr"/>
          <a:lstStyle/>
          <a:p>
            <a:pPr marL="0" indent="0">
              <a:lnSpc>
                <a:spcPct val="105000"/>
              </a:lnSpc>
              <a:buNone/>
            </a:pPr>
            <a:r>
              <a:rPr lang="en-US" sz="900" b="1" kern="0" spc="60" dirty="0">
                <a:solidFill>
                  <a:srgbClr val="667085"/>
                </a:solidFill>
                <a:latin typeface="Calibri" pitchFamily="34" charset="0"/>
                <a:ea typeface="Calibri" pitchFamily="34" charset="-122"/>
                <a:cs typeface="Calibri" pitchFamily="34" charset="-120"/>
              </a:rPr>
              <a:t>AI THAT UNDERSTANDS YOUR PROJECTS</a:t>
            </a:r>
            <a:endParaRPr lang="en-US" sz="900" dirty="0"/>
          </a:p>
        </p:txBody>
      </p:sp>
      <p:sp>
        <p:nvSpPr>
          <p:cNvPr id="22" name="Text 19"/>
          <p:cNvSpPr/>
          <p:nvPr/>
        </p:nvSpPr>
        <p:spPr>
          <a:xfrm>
            <a:off x="640080" y="1783080"/>
            <a:ext cx="3319272" cy="1005840"/>
          </a:xfrm>
          <a:prstGeom prst="rect">
            <a:avLst/>
          </a:prstGeom>
          <a:noFill/>
          <a:ln/>
        </p:spPr>
        <p:txBody>
          <a:bodyPr wrap="square" lIns="0" tIns="0" rIns="0" bIns="0" rtlCol="0" anchor="ctr"/>
          <a:lstStyle/>
          <a:p>
            <a:pPr marL="0" indent="0">
              <a:lnSpc>
                <a:spcPct val="106000"/>
              </a:lnSpc>
              <a:buNone/>
            </a:pPr>
            <a:r>
              <a:rPr lang="en-US" sz="1900" b="1" dirty="0">
                <a:solidFill>
                  <a:srgbClr val="151927"/>
                </a:solidFill>
                <a:latin typeface="Cambria" pitchFamily="34" charset="0"/>
                <a:ea typeface="Cambria" pitchFamily="34" charset="-122"/>
                <a:cs typeface="Cambria" pitchFamily="34" charset="-120"/>
              </a:rPr>
              <a:t>Use connected project data as AI context.</a:t>
            </a:r>
            <a:endParaRPr lang="en-US" sz="1900" dirty="0"/>
          </a:p>
        </p:txBody>
      </p:sp>
      <p:sp>
        <p:nvSpPr>
          <p:cNvPr id="23" name="Text 20"/>
          <p:cNvSpPr/>
          <p:nvPr/>
        </p:nvSpPr>
        <p:spPr>
          <a:xfrm>
            <a:off x="640080" y="2788920"/>
            <a:ext cx="3319272" cy="1417320"/>
          </a:xfrm>
          <a:prstGeom prst="rect">
            <a:avLst/>
          </a:prstGeom>
          <a:noFill/>
          <a:ln/>
        </p:spPr>
        <p:txBody>
          <a:bodyPr wrap="square" lIns="0" tIns="0" rIns="0" bIns="0" rtlCol="0" anchor="ctr"/>
          <a:lstStyle/>
          <a:p>
            <a:pPr marL="0" indent="0">
              <a:lnSpc>
                <a:spcPct val="130000"/>
              </a:lnSpc>
              <a:buNone/>
            </a:pPr>
            <a:r>
              <a:rPr lang="en-US" sz="1000" dirty="0">
                <a:solidFill>
                  <a:srgbClr val="667085"/>
                </a:solidFill>
                <a:latin typeface="Calibri" pitchFamily="34" charset="0"/>
                <a:ea typeface="Calibri" pitchFamily="34" charset="-122"/>
                <a:cs typeface="Calibri" pitchFamily="34" charset="-120"/>
              </a:rPr>
              <a:t>Apply AI to connected project information while keeping project managers and decision-makers responsible for reviewing, adjusting and approving the result.</a:t>
            </a:r>
            <a:endParaRPr lang="en-US" sz="1000" dirty="0"/>
          </a:p>
        </p:txBody>
      </p:sp>
      <p:sp>
        <p:nvSpPr>
          <p:cNvPr id="24" name="Shape 21"/>
          <p:cNvSpPr/>
          <p:nvPr/>
        </p:nvSpPr>
        <p:spPr>
          <a:xfrm>
            <a:off x="640080" y="4370832"/>
            <a:ext cx="109728" cy="109728"/>
          </a:xfrm>
          <a:prstGeom prst="ellipse">
            <a:avLst/>
          </a:prstGeom>
          <a:solidFill>
            <a:srgbClr val="D331B7"/>
          </a:solidFill>
          <a:ln/>
        </p:spPr>
        <p:txBody>
          <a:bodyPr/>
          <a:lstStyle/>
          <a:p>
            <a:endParaRPr lang="da-DK"/>
          </a:p>
        </p:txBody>
      </p:sp>
      <p:sp>
        <p:nvSpPr>
          <p:cNvPr id="25" name="Text 22"/>
          <p:cNvSpPr/>
          <p:nvPr/>
        </p:nvSpPr>
        <p:spPr>
          <a:xfrm>
            <a:off x="877824" y="4261104"/>
            <a:ext cx="3081528" cy="384048"/>
          </a:xfrm>
          <a:prstGeom prst="rect">
            <a:avLst/>
          </a:prstGeom>
          <a:noFill/>
          <a:ln/>
        </p:spPr>
        <p:txBody>
          <a:bodyPr wrap="square" lIns="0" tIns="0" rIns="0" bIns="0" rtlCol="0" anchor="t"/>
          <a:lstStyle/>
          <a:p>
            <a:pPr marL="0" indent="0">
              <a:lnSpc>
                <a:spcPct val="108000"/>
              </a:lnSpc>
              <a:buNone/>
            </a:pPr>
            <a:r>
              <a:rPr lang="en-US" sz="950" dirty="0">
                <a:solidFill>
                  <a:srgbClr val="151927"/>
                </a:solidFill>
                <a:latin typeface="Calibri" pitchFamily="34" charset="0"/>
                <a:ea typeface="Calibri" pitchFamily="34" charset="-122"/>
                <a:cs typeface="Calibri" pitchFamily="34" charset="-120"/>
              </a:rPr>
              <a:t>Use project documents and structured data as AI context</a:t>
            </a:r>
            <a:endParaRPr lang="en-US" sz="950" dirty="0"/>
          </a:p>
        </p:txBody>
      </p:sp>
      <p:sp>
        <p:nvSpPr>
          <p:cNvPr id="26" name="Shape 23"/>
          <p:cNvSpPr/>
          <p:nvPr/>
        </p:nvSpPr>
        <p:spPr>
          <a:xfrm>
            <a:off x="640080" y="4754880"/>
            <a:ext cx="109728" cy="109728"/>
          </a:xfrm>
          <a:prstGeom prst="ellipse">
            <a:avLst/>
          </a:prstGeom>
          <a:solidFill>
            <a:srgbClr val="D331B7"/>
          </a:solidFill>
          <a:ln/>
        </p:spPr>
        <p:txBody>
          <a:bodyPr/>
          <a:lstStyle/>
          <a:p>
            <a:endParaRPr lang="da-DK"/>
          </a:p>
        </p:txBody>
      </p:sp>
      <p:sp>
        <p:nvSpPr>
          <p:cNvPr id="27" name="Text 24"/>
          <p:cNvSpPr/>
          <p:nvPr/>
        </p:nvSpPr>
        <p:spPr>
          <a:xfrm>
            <a:off x="877824" y="4645152"/>
            <a:ext cx="3081528" cy="384048"/>
          </a:xfrm>
          <a:prstGeom prst="rect">
            <a:avLst/>
          </a:prstGeom>
          <a:noFill/>
          <a:ln/>
        </p:spPr>
        <p:txBody>
          <a:bodyPr wrap="square" lIns="0" tIns="0" rIns="0" bIns="0" rtlCol="0" anchor="t"/>
          <a:lstStyle/>
          <a:p>
            <a:pPr marL="0" indent="0">
              <a:lnSpc>
                <a:spcPct val="108000"/>
              </a:lnSpc>
              <a:buNone/>
            </a:pPr>
            <a:r>
              <a:rPr lang="en-US" sz="950" dirty="0">
                <a:solidFill>
                  <a:srgbClr val="151927"/>
                </a:solidFill>
                <a:latin typeface="Calibri" pitchFamily="34" charset="0"/>
                <a:ea typeface="Calibri" pitchFamily="34" charset="-122"/>
                <a:cs typeface="Calibri" pitchFamily="34" charset="-120"/>
              </a:rPr>
              <a:t>Choose a focused analysis rather than a generic prompt</a:t>
            </a:r>
            <a:endParaRPr lang="en-US" sz="950" dirty="0"/>
          </a:p>
        </p:txBody>
      </p:sp>
      <p:sp>
        <p:nvSpPr>
          <p:cNvPr id="28" name="Shape 25"/>
          <p:cNvSpPr/>
          <p:nvPr/>
        </p:nvSpPr>
        <p:spPr>
          <a:xfrm>
            <a:off x="640080" y="5138928"/>
            <a:ext cx="109728" cy="109728"/>
          </a:xfrm>
          <a:prstGeom prst="ellipse">
            <a:avLst/>
          </a:prstGeom>
          <a:solidFill>
            <a:srgbClr val="D331B7"/>
          </a:solidFill>
          <a:ln/>
        </p:spPr>
        <p:txBody>
          <a:bodyPr/>
          <a:lstStyle/>
          <a:p>
            <a:endParaRPr lang="da-DK"/>
          </a:p>
        </p:txBody>
      </p:sp>
      <p:sp>
        <p:nvSpPr>
          <p:cNvPr id="29" name="Text 26"/>
          <p:cNvSpPr/>
          <p:nvPr/>
        </p:nvSpPr>
        <p:spPr>
          <a:xfrm>
            <a:off x="877824" y="5029200"/>
            <a:ext cx="3081528" cy="384048"/>
          </a:xfrm>
          <a:prstGeom prst="rect">
            <a:avLst/>
          </a:prstGeom>
          <a:noFill/>
          <a:ln/>
        </p:spPr>
        <p:txBody>
          <a:bodyPr wrap="square" lIns="0" tIns="0" rIns="0" bIns="0" rtlCol="0" anchor="t"/>
          <a:lstStyle/>
          <a:p>
            <a:pPr marL="0" indent="0">
              <a:lnSpc>
                <a:spcPct val="108000"/>
              </a:lnSpc>
              <a:buNone/>
            </a:pPr>
            <a:r>
              <a:rPr lang="en-US" sz="950" dirty="0">
                <a:solidFill>
                  <a:srgbClr val="151927"/>
                </a:solidFill>
                <a:latin typeface="Calibri" pitchFamily="34" charset="0"/>
                <a:ea typeface="Calibri" pitchFamily="34" charset="-122"/>
                <a:cs typeface="Calibri" pitchFamily="34" charset="-120"/>
              </a:rPr>
              <a:t>Keep human review and approval at every consequential step</a:t>
            </a:r>
            <a:endParaRPr lang="en-US" sz="950" dirty="0"/>
          </a:p>
        </p:txBody>
      </p:sp>
      <p:sp>
        <p:nvSpPr>
          <p:cNvPr id="30" name="Text 27"/>
          <p:cNvSpPr/>
          <p:nvPr/>
        </p:nvSpPr>
        <p:spPr>
          <a:xfrm>
            <a:off x="640080" y="6537960"/>
            <a:ext cx="5486400" cy="256032"/>
          </a:xfrm>
          <a:prstGeom prst="rect">
            <a:avLst/>
          </a:prstGeom>
          <a:noFill/>
          <a:ln/>
        </p:spPr>
        <p:txBody>
          <a:bodyPr wrap="square" lIns="0" tIns="0" rIns="0" bIns="0" rtlCol="0" anchor="ctr"/>
          <a:lstStyle/>
          <a:p>
            <a:pPr marL="0" indent="0">
              <a:buNone/>
            </a:pPr>
            <a:r>
              <a:rPr lang="en-US" sz="850" dirty="0">
                <a:solidFill>
                  <a:srgbClr val="667085"/>
                </a:solidFill>
                <a:latin typeface="Calibri" pitchFamily="34" charset="0"/>
                <a:ea typeface="Calibri" pitchFamily="34" charset="-122"/>
                <a:cs typeface="Calibri" pitchFamily="34" charset="-120"/>
              </a:rPr>
              <a:t>Why 1PM</a:t>
            </a:r>
            <a:endParaRPr lang="en-US" sz="850" dirty="0"/>
          </a:p>
        </p:txBody>
      </p:sp>
      <p:sp>
        <p:nvSpPr>
          <p:cNvPr id="31" name="Text 28"/>
          <p:cNvSpPr/>
          <p:nvPr/>
        </p:nvSpPr>
        <p:spPr>
          <a:xfrm>
            <a:off x="10607040" y="6537960"/>
            <a:ext cx="914400" cy="256032"/>
          </a:xfrm>
          <a:prstGeom prst="rect">
            <a:avLst/>
          </a:prstGeom>
          <a:noFill/>
          <a:ln/>
        </p:spPr>
        <p:txBody>
          <a:bodyPr wrap="square" lIns="0" tIns="0" rIns="0" bIns="0" rtlCol="0" anchor="ctr"/>
          <a:lstStyle/>
          <a:p>
            <a:pPr marL="0" indent="0" algn="r">
              <a:buNone/>
            </a:pPr>
            <a:r>
              <a:rPr lang="en-US" sz="850" b="1" dirty="0">
                <a:solidFill>
                  <a:srgbClr val="667085"/>
                </a:solidFill>
                <a:latin typeface="Calibri" pitchFamily="34" charset="0"/>
                <a:ea typeface="Calibri" pitchFamily="34" charset="-122"/>
                <a:cs typeface="Calibri" pitchFamily="34" charset="-120"/>
              </a:rPr>
              <a:t>1PM</a:t>
            </a:r>
            <a:endParaRPr lang="en-US" sz="850" dirty="0"/>
          </a:p>
        </p:txBody>
      </p:sp>
      <p:sp>
        <p:nvSpPr>
          <p:cNvPr id="32" name="Text 29"/>
          <p:cNvSpPr/>
          <p:nvPr/>
        </p:nvSpPr>
        <p:spPr>
          <a:xfrm>
            <a:off x="11475720" y="6537960"/>
            <a:ext cx="548640" cy="256032"/>
          </a:xfrm>
          <a:prstGeom prst="rect">
            <a:avLst/>
          </a:prstGeom>
          <a:noFill/>
          <a:ln/>
        </p:spPr>
        <p:txBody>
          <a:bodyPr wrap="square" lIns="0" tIns="0" rIns="0" bIns="0" rtlCol="0" anchor="ctr"/>
          <a:lstStyle/>
          <a:p>
            <a:pPr marL="0" indent="0" algn="r">
              <a:buNone/>
            </a:pPr>
            <a:r>
              <a:rPr lang="en-US" sz="850" dirty="0">
                <a:solidFill>
                  <a:srgbClr val="667085"/>
                </a:solidFill>
                <a:latin typeface="Calibri" pitchFamily="34" charset="0"/>
                <a:ea typeface="Calibri" pitchFamily="34" charset="-122"/>
                <a:cs typeface="Calibri" pitchFamily="34" charset="-120"/>
              </a:rPr>
              <a:t>10</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432</TotalTime>
  <Words>2272</Words>
  <Application>Microsoft Office PowerPoint</Application>
  <PresentationFormat>Widescreen</PresentationFormat>
  <Paragraphs>393</Paragraphs>
  <Slides>23</Slides>
  <Notes>23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Kenneth Folmer-Petersen</cp:lastModifiedBy>
  <cp:revision>4</cp:revision>
  <dcterms:created xsi:type="dcterms:W3CDTF">2026-08-05T10:04:06Z</dcterms:created>
  <dcterms:modified xsi:type="dcterms:W3CDTF">2026-08-05T22:38:10Z</dcterms:modified>
</cp:coreProperties>
</file>